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56" r:id="rId3"/>
    <p:sldId id="257" r:id="rId4"/>
    <p:sldId id="258" r:id="rId5"/>
    <p:sldId id="259" r:id="rId6"/>
    <p:sldId id="267" r:id="rId7"/>
    <p:sldId id="260" r:id="rId8"/>
    <p:sldId id="268" r:id="rId9"/>
    <p:sldId id="261" r:id="rId10"/>
    <p:sldId id="269" r:id="rId11"/>
    <p:sldId id="262" r:id="rId12"/>
    <p:sldId id="270" r:id="rId13"/>
    <p:sldId id="263" r:id="rId14"/>
    <p:sldId id="271" r:id="rId15"/>
    <p:sldId id="264" r:id="rId16"/>
    <p:sldId id="272" r:id="rId17"/>
    <p:sldId id="265" r:id="rId18"/>
    <p:sldId id="273" r:id="rId19"/>
    <p:sldId id="266" r:id="rId20"/>
    <p:sldId id="274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E1D3D1"/>
    <a:srgbClr val="F3F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779" autoAdjust="0"/>
    <p:restoredTop sz="94660"/>
  </p:normalViewPr>
  <p:slideViewPr>
    <p:cSldViewPr snapToGrid="0">
      <p:cViewPr varScale="1">
        <p:scale>
          <a:sx n="64" d="100"/>
          <a:sy n="64" d="100"/>
        </p:scale>
        <p:origin x="1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CBF9F-1D08-3D88-9DC5-AF63BAF22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B50C0D-E581-90A2-4364-14CA4EB26D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745F7-03AD-8A28-98A0-C554767BE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9EE33-066B-2498-DE82-35E3ADBE0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958CE-0A0F-C0A0-FFD8-E73C7558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88327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51A51-1384-24D4-6BC0-B4DB9740D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457D7B-19D8-E1F6-CDF4-37D3932F43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123C7-4132-3EAE-7CBC-1E3CDD53A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5E92C-CB82-0F45-485B-15ACD43F5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100A9-1AD5-4FA4-EE7E-259885C0D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34506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76AA6C-A019-AD8C-95F2-C43094B8C7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02CD56-DE4F-333A-CCF1-77792AB7B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95896-77D5-BCF7-962E-09EA3016D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74B93-8787-FFAD-DBDF-C7A15AA2E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9EE26-7A6F-8E63-BBCA-CADFD96DD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12208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62C25-4705-6F3B-FA31-68FE3B49B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62245-516A-A756-1857-FA37C0D03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D33C6-79E9-219F-D858-EC1D09DDE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BEB1B-A672-5B8B-07A9-7E4E86F9B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D5F08-053A-5F5A-98E8-1F485B3DD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53862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71141-DB5A-5EA7-858A-C3C11FE12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A24E9-92DB-1F72-5756-1271BB226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5478D-0954-ADF0-7D03-22ED0441E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2541E-C38A-4E05-A3E1-CC81DAA93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A153C-5D27-6DA3-368D-1840817AC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19443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8F074-4CA4-A12D-1249-B56B01EC2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6BEFB-CD58-7134-D463-F74160D24D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3E0034-B29E-7F29-E8D4-4B5C73FBE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CEAEAB-D0C9-7054-39AD-03B412C15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196F85-9593-65F4-63F8-296532BE5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E8039D-8EC8-1DA6-09D1-C0DDEF882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07468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3F21-D1A0-0FA4-50F4-0A85A5909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91B3D-8D26-F17E-458D-E345B755E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63388-6107-D08A-9311-7778DC8E62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28DBB9-CEDA-9B55-B147-D91A28CA4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A74F58-E175-014F-0882-E4C9ED3DB0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4F6CD4-1E86-083A-7F39-E90FA2177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95993B-62B8-07E3-4835-57A39D0D4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367C28-0F65-A697-EC5B-C04DC95AC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35612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EEF8B-3FC3-5F4D-524A-45D804FAE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99CB1-8C04-595A-7ACD-F304C171E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F92441-0B8A-B25C-0FD0-EC95F059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D6DD64-1A0E-FFA8-8D23-695A72855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2434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977E8E-ADB0-9F1A-C547-243EE1E41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4EE845-CEC0-F8E4-C5F1-42EA02B10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14B99-84A0-1B5B-9B9F-0F92092A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3844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378-3150-541F-478E-47FF9797A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723F2-E9F0-3C2C-9FFE-20EE03113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83A0B1-CE0C-6730-9560-2230BDD16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50C0A4-1057-D02A-A418-A9120D121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E3FA0-99B6-3318-C942-692CDEC5F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705D8-6404-1E26-51D0-F16F10141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417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2FDB0-BEFB-9524-DE77-736D17404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53F8B7-6A86-F35C-E3CB-DA60DBC7AB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43E40-1B61-AFAA-C3F0-449003E97B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5A317-B090-D2D9-F71A-D6CA7FA5B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49586-4CCD-0296-EBB3-F54D32534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A5EE00-6933-0B20-3C3B-7A1670D0F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456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758271-8C3F-1B12-A83F-9CDC0185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31709-80FC-912B-F2C5-C974C9F3D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28C0D-F97A-5190-9007-3DAC57BEDF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0A9DA-0FB7-489A-85DA-09CFF0D9D5FA}" type="datetimeFigureOut">
              <a:rPr lang="en-ID" smtClean="0"/>
              <a:t>29/08/2024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09678-34C0-C319-85A9-83774686DD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E2333-7932-9B2E-EC16-64A6341A8A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B7591-3218-4A74-825E-394CA6024A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70487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3.xml"/><Relationship Id="rId7" Type="http://schemas.openxmlformats.org/officeDocument/2006/relationships/slide" Target="slide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11" Type="http://schemas.openxmlformats.org/officeDocument/2006/relationships/slide" Target="slide19.xml"/><Relationship Id="rId5" Type="http://schemas.openxmlformats.org/officeDocument/2006/relationships/slide" Target="slide7.xml"/><Relationship Id="rId10" Type="http://schemas.openxmlformats.org/officeDocument/2006/relationships/slide" Target="slide17.xml"/><Relationship Id="rId4" Type="http://schemas.openxmlformats.org/officeDocument/2006/relationships/slide" Target="slide5.xml"/><Relationship Id="rId9" Type="http://schemas.openxmlformats.org/officeDocument/2006/relationships/slide" Target="slide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5F44EF-6CA0-6646-E0DD-0CEADD99A7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83B9AC-D476-2B28-754B-61AD17D1910F}"/>
              </a:ext>
            </a:extLst>
          </p:cNvPr>
          <p:cNvSpPr txBox="1"/>
          <p:nvPr/>
        </p:nvSpPr>
        <p:spPr>
          <a:xfrm>
            <a:off x="174171" y="4590949"/>
            <a:ext cx="1139371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Kelompok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 4 </a:t>
            </a:r>
          </a:p>
          <a:p>
            <a:endParaRPr lang="en-US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r>
              <a:rPr lang="en-ID" dirty="0" err="1">
                <a:solidFill>
                  <a:schemeClr val="bg1"/>
                </a:solidFill>
                <a:latin typeface="Bahnschrift" panose="020B0502040204020203" pitchFamily="34" charset="0"/>
              </a:rPr>
              <a:t>Anggota</a:t>
            </a:r>
            <a:r>
              <a:rPr lang="en-ID" dirty="0">
                <a:solidFill>
                  <a:schemeClr val="bg1"/>
                </a:solidFill>
                <a:latin typeface="Bahnschrift" panose="020B0502040204020203" pitchFamily="34" charset="0"/>
              </a:rPr>
              <a:t> :</a:t>
            </a:r>
          </a:p>
          <a:p>
            <a:r>
              <a:rPr lang="en-ID" dirty="0">
                <a:solidFill>
                  <a:schemeClr val="bg1"/>
                </a:solidFill>
                <a:latin typeface="Bahnschrift" panose="020B0502040204020203" pitchFamily="34" charset="0"/>
              </a:rPr>
              <a:t>M </a:t>
            </a:r>
            <a:r>
              <a:rPr lang="en-ID" dirty="0" err="1">
                <a:solidFill>
                  <a:schemeClr val="bg1"/>
                </a:solidFill>
                <a:latin typeface="Bahnschrift" panose="020B0502040204020203" pitchFamily="34" charset="0"/>
              </a:rPr>
              <a:t>Nafan</a:t>
            </a:r>
            <a:r>
              <a:rPr lang="en-ID" dirty="0">
                <a:solidFill>
                  <a:schemeClr val="bg1"/>
                </a:solidFill>
                <a:latin typeface="Bahnschrift" panose="020B0502040204020203" pitchFamily="34" charset="0"/>
              </a:rPr>
              <a:t> Nabil </a:t>
            </a:r>
          </a:p>
          <a:p>
            <a:r>
              <a:rPr lang="en-ID" dirty="0" err="1">
                <a:solidFill>
                  <a:schemeClr val="bg1"/>
                </a:solidFill>
                <a:latin typeface="Bahnschrift" panose="020B0502040204020203" pitchFamily="34" charset="0"/>
              </a:rPr>
              <a:t>Muh</a:t>
            </a:r>
            <a:r>
              <a:rPr lang="en-ID" dirty="0">
                <a:solidFill>
                  <a:schemeClr val="bg1"/>
                </a:solidFill>
                <a:latin typeface="Bahnschrift" panose="020B0502040204020203" pitchFamily="34" charset="0"/>
              </a:rPr>
              <a:t> Raihan </a:t>
            </a:r>
            <a:r>
              <a:rPr lang="en-ID" dirty="0" err="1">
                <a:solidFill>
                  <a:schemeClr val="bg1"/>
                </a:solidFill>
                <a:latin typeface="Bahnschrift" panose="020B0502040204020203" pitchFamily="34" charset="0"/>
              </a:rPr>
              <a:t>Alfazari</a:t>
            </a:r>
            <a:endParaRPr lang="en-ID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r>
              <a:rPr lang="en-ID" dirty="0" err="1">
                <a:solidFill>
                  <a:schemeClr val="bg1"/>
                </a:solidFill>
                <a:latin typeface="Bahnschrift" panose="020B0502040204020203" pitchFamily="34" charset="0"/>
              </a:rPr>
              <a:t>Muh</a:t>
            </a:r>
            <a:r>
              <a:rPr lang="en-ID" dirty="0">
                <a:solidFill>
                  <a:schemeClr val="bg1"/>
                </a:solidFill>
                <a:latin typeface="Bahnschrift" panose="020B0502040204020203" pitchFamily="34" charset="0"/>
              </a:rPr>
              <a:t> Fadhil Amir</a:t>
            </a:r>
          </a:p>
          <a:p>
            <a:r>
              <a:rPr lang="en-ID" dirty="0">
                <a:solidFill>
                  <a:schemeClr val="bg1"/>
                </a:solidFill>
                <a:latin typeface="Bahnschrift" panose="020B0502040204020203" pitchFamily="34" charset="0"/>
              </a:rPr>
              <a:t>Fachri Ramadhan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5931C7-6031-A824-5BEB-AE5567BF9AA7}"/>
              </a:ext>
            </a:extLst>
          </p:cNvPr>
          <p:cNvSpPr txBox="1"/>
          <p:nvPr/>
        </p:nvSpPr>
        <p:spPr>
          <a:xfrm>
            <a:off x="1683657" y="2104810"/>
            <a:ext cx="88246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Montserrat" panose="020F0502020204030204" pitchFamily="2" charset="0"/>
              </a:rPr>
              <a:t>Welcome to our</a:t>
            </a:r>
          </a:p>
          <a:p>
            <a:pPr algn="ctr"/>
            <a:r>
              <a:rPr lang="en-US" sz="6000" b="1" dirty="0">
                <a:latin typeface="Montserrat" panose="020F0502020204030204" pitchFamily="2" charset="0"/>
              </a:rPr>
              <a:t>Tic Tac Toe Games</a:t>
            </a:r>
            <a:endParaRPr lang="en-ID" sz="6000" b="1" dirty="0">
              <a:latin typeface="Montserrat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932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05E0B-A4EA-6DA6-B41E-0A02E86F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E569FC-7A13-B605-6B55-DDD379557603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4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921DAA81-BBC6-37DC-0B7F-217759E1D880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A208885-5A1C-4BBE-AC04-2FD30CC25B8E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F3BC7A-14E2-48DF-EB44-B5D49F0D111B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/>
              <a:t>Query </a:t>
            </a:r>
            <a:r>
              <a:rPr lang="en-ID" b="1" dirty="0" err="1"/>
              <a:t>berikut</a:t>
            </a:r>
            <a:r>
              <a:rPr lang="en-ID" b="1" dirty="0"/>
              <a:t> </a:t>
            </a:r>
            <a:r>
              <a:rPr lang="en-ID" b="1" dirty="0" err="1"/>
              <a:t>digunakan</a:t>
            </a:r>
            <a:r>
              <a:rPr lang="en-ID" b="1" dirty="0"/>
              <a:t>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mendapatkan</a:t>
            </a:r>
            <a:r>
              <a:rPr lang="en-ID" b="1" dirty="0"/>
              <a:t> rata-rata </a:t>
            </a:r>
            <a:r>
              <a:rPr lang="en-ID" b="1" dirty="0" err="1"/>
              <a:t>gaji</a:t>
            </a:r>
            <a:r>
              <a:rPr lang="en-ID" b="1" dirty="0"/>
              <a:t> per </a:t>
            </a:r>
            <a:r>
              <a:rPr lang="en-ID" b="1" dirty="0" err="1"/>
              <a:t>departemen</a:t>
            </a:r>
            <a:r>
              <a:rPr lang="en-ID" b="1" dirty="0"/>
              <a:t>. Query </a:t>
            </a:r>
            <a:r>
              <a:rPr lang="en-ID" b="1" dirty="0" err="1"/>
              <a:t>manakah</a:t>
            </a:r>
            <a:r>
              <a:rPr lang="en-ID" b="1" dirty="0"/>
              <a:t> yang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</a:t>
            </a:r>
            <a:r>
              <a:rPr lang="en-ID" b="1" dirty="0" err="1"/>
              <a:t>departemen</a:t>
            </a:r>
            <a:r>
              <a:rPr lang="en-ID" b="1" dirty="0"/>
              <a:t> </a:t>
            </a:r>
            <a:r>
              <a:rPr lang="en-ID" b="1" dirty="0" err="1"/>
              <a:t>dengan</a:t>
            </a:r>
            <a:r>
              <a:rPr lang="en-ID" b="1" dirty="0"/>
              <a:t> rata-rata </a:t>
            </a:r>
            <a:r>
              <a:rPr lang="en-ID" b="1" dirty="0" err="1"/>
              <a:t>gaji</a:t>
            </a:r>
            <a:r>
              <a:rPr lang="en-ID" b="1" dirty="0"/>
              <a:t> </a:t>
            </a:r>
            <a:r>
              <a:rPr lang="en-ID" b="1" dirty="0" err="1"/>
              <a:t>lebih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5000?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26E076-C14D-E79A-4545-42D430FBC951}"/>
              </a:ext>
            </a:extLst>
          </p:cNvPr>
          <p:cNvSpPr txBox="1"/>
          <p:nvPr/>
        </p:nvSpPr>
        <p:spPr>
          <a:xfrm>
            <a:off x="1562099" y="1934866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38A340-BF51-3CF1-5534-52A7C1396580}"/>
              </a:ext>
            </a:extLst>
          </p:cNvPr>
          <p:cNvSpPr txBox="1"/>
          <p:nvPr/>
        </p:nvSpPr>
        <p:spPr>
          <a:xfrm>
            <a:off x="1927751" y="1876673"/>
            <a:ext cx="9436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departemen</a:t>
            </a:r>
            <a:r>
              <a:rPr lang="en-ID" sz="1400" b="1" dirty="0"/>
              <a:t>, AVG(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karyawan</a:t>
            </a:r>
            <a:r>
              <a:rPr lang="en-ID" sz="1400" b="1" dirty="0"/>
              <a:t> GROUP BY </a:t>
            </a:r>
            <a:r>
              <a:rPr lang="en-ID" sz="1400" b="1" dirty="0" err="1"/>
              <a:t>departemen</a:t>
            </a:r>
            <a:r>
              <a:rPr lang="en-ID" sz="1400" b="1" dirty="0"/>
              <a:t> HAVING AVG(</a:t>
            </a:r>
            <a:r>
              <a:rPr lang="en-ID" sz="1400" b="1" dirty="0" err="1"/>
              <a:t>gaji</a:t>
            </a:r>
            <a:r>
              <a:rPr lang="en-ID" sz="1400" b="1" dirty="0"/>
              <a:t>) &gt; 5000;Penjelasan: </a:t>
            </a:r>
            <a:r>
              <a:rPr lang="en-ID" sz="1400" b="1" dirty="0" err="1"/>
              <a:t>Ini</a:t>
            </a:r>
            <a:r>
              <a:rPr lang="en-ID" sz="1400" b="1" dirty="0"/>
              <a:t> </a:t>
            </a:r>
            <a:r>
              <a:rPr lang="en-ID" sz="1400" b="1" dirty="0" err="1"/>
              <a:t>benar</a:t>
            </a:r>
            <a:r>
              <a:rPr lang="en-ID" sz="1400" b="1" dirty="0"/>
              <a:t> </a:t>
            </a:r>
            <a:r>
              <a:rPr lang="en-ID" sz="1400" b="1" dirty="0" err="1"/>
              <a:t>karena</a:t>
            </a:r>
            <a:r>
              <a:rPr lang="en-ID" sz="1400" b="1" dirty="0"/>
              <a:t> 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</a:t>
            </a:r>
            <a:r>
              <a:rPr lang="en-ID" sz="1400" b="1" dirty="0" err="1"/>
              <a:t>agregasi</a:t>
            </a:r>
            <a:r>
              <a:rPr lang="en-ID" sz="1400" b="1" dirty="0"/>
              <a:t> </a:t>
            </a:r>
            <a:r>
              <a:rPr lang="en-ID" sz="1400" b="1" dirty="0" err="1"/>
              <a:t>setelah</a:t>
            </a:r>
            <a:r>
              <a:rPr lang="en-ID" sz="1400" b="1" dirty="0"/>
              <a:t> GROUP BY.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5A82756-7691-D7B9-CDBD-70962817186E}"/>
              </a:ext>
            </a:extLst>
          </p:cNvPr>
          <p:cNvSpPr txBox="1"/>
          <p:nvPr/>
        </p:nvSpPr>
        <p:spPr>
          <a:xfrm>
            <a:off x="1345903" y="2656718"/>
            <a:ext cx="989874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Pilihan</a:t>
            </a:r>
            <a:r>
              <a:rPr lang="en-ID" sz="1400" b="1" dirty="0"/>
              <a:t> A </a:t>
            </a:r>
            <a:r>
              <a:rPr lang="en-ID" sz="1400" dirty="0" err="1"/>
              <a:t>benar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menggunakan</a:t>
            </a:r>
            <a:r>
              <a:rPr lang="en-ID" sz="1400" dirty="0"/>
              <a:t> BETWEEN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mencakup</a:t>
            </a:r>
            <a:r>
              <a:rPr lang="en-ID" sz="1400" dirty="0"/>
              <a:t> </a:t>
            </a:r>
            <a:r>
              <a:rPr lang="en-ID" sz="1400" dirty="0" err="1"/>
              <a:t>gaji</a:t>
            </a:r>
            <a:r>
              <a:rPr lang="en-ID" sz="1400" dirty="0"/>
              <a:t> </a:t>
            </a:r>
            <a:r>
              <a:rPr lang="en-ID" sz="1400" dirty="0" err="1"/>
              <a:t>mulai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2.000.000 </a:t>
            </a:r>
            <a:r>
              <a:rPr lang="en-ID" sz="1400" dirty="0" err="1"/>
              <a:t>hingga</a:t>
            </a:r>
            <a:r>
              <a:rPr lang="en-ID" sz="1400" dirty="0"/>
              <a:t> 5.000.000, </a:t>
            </a:r>
            <a:r>
              <a:rPr lang="en-ID" sz="1400" dirty="0" err="1"/>
              <a:t>termasuk</a:t>
            </a:r>
            <a:r>
              <a:rPr lang="en-ID" sz="1400" dirty="0"/>
              <a:t> batas </a:t>
            </a:r>
            <a:r>
              <a:rPr lang="en-ID" sz="1400" dirty="0" err="1"/>
              <a:t>atas</a:t>
            </a:r>
            <a:r>
              <a:rPr lang="en-ID" sz="1400" dirty="0"/>
              <a:t> dan </a:t>
            </a:r>
            <a:r>
              <a:rPr lang="en-ID" sz="1400" dirty="0" err="1"/>
              <a:t>bawah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B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mengecualikan</a:t>
            </a:r>
            <a:r>
              <a:rPr lang="en-ID" sz="1400" dirty="0"/>
              <a:t> </a:t>
            </a:r>
            <a:r>
              <a:rPr lang="en-ID" sz="1400" dirty="0" err="1"/>
              <a:t>gaji</a:t>
            </a:r>
            <a:r>
              <a:rPr lang="en-ID" sz="1400" dirty="0"/>
              <a:t> 2.000.000 dan 5.000.000.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C </a:t>
            </a:r>
            <a:r>
              <a:rPr lang="en-ID" sz="1400" dirty="0" err="1"/>
              <a:t>benar</a:t>
            </a:r>
            <a:r>
              <a:rPr lang="en-ID" sz="1400" dirty="0"/>
              <a:t> </a:t>
            </a:r>
            <a:r>
              <a:rPr lang="en-ID" sz="1400" dirty="0" err="1"/>
              <a:t>secara</a:t>
            </a:r>
            <a:r>
              <a:rPr lang="en-ID" sz="1400" dirty="0"/>
              <a:t> </a:t>
            </a:r>
            <a:r>
              <a:rPr lang="en-ID" sz="1400" dirty="0" err="1"/>
              <a:t>teknis</a:t>
            </a:r>
            <a:r>
              <a:rPr lang="en-ID" sz="1400" dirty="0"/>
              <a:t>, </a:t>
            </a:r>
            <a:r>
              <a:rPr lang="en-ID" sz="1400" dirty="0" err="1"/>
              <a:t>tapi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soalnya</a:t>
            </a:r>
            <a:r>
              <a:rPr lang="en-ID" sz="1400" dirty="0"/>
              <a:t> </a:t>
            </a:r>
            <a:r>
              <a:rPr lang="en-ID" sz="1400" dirty="0" err="1"/>
              <a:t>menjebak</a:t>
            </a:r>
            <a:r>
              <a:rPr lang="en-ID" sz="1400" dirty="0"/>
              <a:t>, A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disarankan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simpel</a:t>
            </a:r>
            <a:r>
              <a:rPr lang="en-ID" sz="1400" dirty="0"/>
              <a:t> dan </a:t>
            </a:r>
            <a:r>
              <a:rPr lang="en-ID" sz="1400" dirty="0" err="1"/>
              <a:t>umum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D</a:t>
            </a:r>
            <a:r>
              <a:rPr lang="en-ID" sz="1400" dirty="0"/>
              <a:t> salah </a:t>
            </a:r>
            <a:r>
              <a:rPr lang="en-ID" sz="1400" dirty="0" err="1"/>
              <a:t>karena</a:t>
            </a:r>
            <a:r>
              <a:rPr lang="en-ID" sz="1400" dirty="0"/>
              <a:t> batas </a:t>
            </a:r>
            <a:r>
              <a:rPr lang="en-ID" sz="1400" dirty="0" err="1"/>
              <a:t>atas</a:t>
            </a:r>
            <a:r>
              <a:rPr lang="en-ID" sz="1400" dirty="0"/>
              <a:t> </a:t>
            </a:r>
            <a:r>
              <a:rPr lang="en-ID" sz="1400" dirty="0" err="1"/>
              <a:t>diatur</a:t>
            </a:r>
            <a:r>
              <a:rPr lang="en-ID" sz="1400" dirty="0"/>
              <a:t> pada 4.999.999, </a:t>
            </a:r>
            <a:r>
              <a:rPr lang="en-ID" sz="1400" dirty="0" err="1"/>
              <a:t>bukan</a:t>
            </a:r>
            <a:r>
              <a:rPr lang="en-ID" sz="1400" dirty="0"/>
              <a:t> 5.000.000.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E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menggunakan</a:t>
            </a:r>
            <a:r>
              <a:rPr lang="en-ID" sz="1400" dirty="0"/>
              <a:t> batas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kecil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yang </a:t>
            </a:r>
            <a:r>
              <a:rPr lang="en-ID" sz="1400" dirty="0" err="1"/>
              <a:t>diperlukan</a:t>
            </a:r>
            <a:r>
              <a:rPr lang="en-ID" sz="1400" dirty="0"/>
              <a:t>, </a:t>
            </a:r>
            <a:r>
              <a:rPr lang="en-ID" sz="1400" dirty="0" err="1"/>
              <a:t>yaitu</a:t>
            </a:r>
            <a:r>
              <a:rPr lang="en-ID" sz="1400" dirty="0"/>
              <a:t> &gt; 1999999 dan &lt; 5000001, yang </a:t>
            </a:r>
            <a:r>
              <a:rPr lang="en-ID" sz="1400" dirty="0" err="1"/>
              <a:t>bisa</a:t>
            </a:r>
            <a:r>
              <a:rPr lang="en-ID" sz="1400" dirty="0"/>
              <a:t> </a:t>
            </a:r>
            <a:r>
              <a:rPr lang="en-ID" sz="1400" dirty="0" err="1"/>
              <a:t>membuat</a:t>
            </a:r>
            <a:r>
              <a:rPr lang="en-ID" sz="1400" dirty="0"/>
              <a:t> </a:t>
            </a:r>
            <a:r>
              <a:rPr lang="en-ID" sz="1400" dirty="0" err="1"/>
              <a:t>jawaban</a:t>
            </a:r>
            <a:r>
              <a:rPr lang="en-ID" sz="1400" dirty="0"/>
              <a:t> </a:t>
            </a:r>
            <a:r>
              <a:rPr lang="en-ID" sz="1400" dirty="0" err="1"/>
              <a:t>lebih</a:t>
            </a:r>
            <a:r>
              <a:rPr lang="en-ID" sz="1400" dirty="0"/>
              <a:t> </a:t>
            </a:r>
            <a:r>
              <a:rPr lang="en-ID" sz="1400" dirty="0" err="1"/>
              <a:t>membingungkan</a:t>
            </a:r>
            <a:r>
              <a:rPr lang="en-ID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3656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558DF4-C875-046C-B2F8-54EF5B4C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25C331-1CDE-AE6D-7F75-14A146D2862B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5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C7B2985D-3C16-D181-71E0-9BF3BA26293D}"/>
              </a:ext>
            </a:extLst>
          </p:cNvPr>
          <p:cNvSpPr/>
          <p:nvPr/>
        </p:nvSpPr>
        <p:spPr>
          <a:xfrm>
            <a:off x="8461829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B1EE0B41-8BDE-059D-4A34-0A63DE300E75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05A2B87-C70A-2D07-BE55-6DECD5B50C80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D8C1E1-B068-0205-F6CE-F99AE93EB1C9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/>
              <a:t>Query SQL mana yang </a:t>
            </a:r>
            <a:r>
              <a:rPr lang="en-ID" b="1" dirty="0" err="1"/>
              <a:t>akan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</a:t>
            </a:r>
            <a:r>
              <a:rPr lang="en-ID" b="1" dirty="0" err="1"/>
              <a:t>nama</a:t>
            </a:r>
            <a:r>
              <a:rPr lang="en-ID" b="1" dirty="0"/>
              <a:t> </a:t>
            </a:r>
            <a:r>
              <a:rPr lang="en-ID" b="1" dirty="0" err="1"/>
              <a:t>pegawai</a:t>
            </a:r>
            <a:r>
              <a:rPr lang="en-ID" b="1" dirty="0"/>
              <a:t> (</a:t>
            </a:r>
            <a:r>
              <a:rPr lang="en-ID" b="1" dirty="0" err="1"/>
              <a:t>NDep</a:t>
            </a:r>
            <a:r>
              <a:rPr lang="en-ID" b="1" dirty="0"/>
              <a:t>) yang </a:t>
            </a:r>
            <a:r>
              <a:rPr lang="en-ID" b="1" dirty="0" err="1"/>
              <a:t>memiliki</a:t>
            </a:r>
            <a:r>
              <a:rPr lang="en-ID" b="1" dirty="0"/>
              <a:t> </a:t>
            </a:r>
            <a:r>
              <a:rPr lang="en-ID" b="1" dirty="0" err="1"/>
              <a:t>gaji</a:t>
            </a:r>
            <a:r>
              <a:rPr lang="en-ID" b="1" dirty="0"/>
              <a:t> di </a:t>
            </a:r>
            <a:r>
              <a:rPr lang="en-ID" b="1" dirty="0" err="1"/>
              <a:t>antara</a:t>
            </a:r>
            <a:r>
              <a:rPr lang="en-ID" b="1" dirty="0"/>
              <a:t> 2.000.000 dan 5.000.000?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C26585-62C3-97E4-D69C-AD474EDA2F63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971564-96FB-60B1-C91A-19BFE3D363D2}"/>
              </a:ext>
            </a:extLst>
          </p:cNvPr>
          <p:cNvSpPr txBox="1"/>
          <p:nvPr/>
        </p:nvSpPr>
        <p:spPr>
          <a:xfrm>
            <a:off x="1562099" y="24968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8ACF7B-50CF-DEA9-2CDC-98C3D8FF7F67}"/>
              </a:ext>
            </a:extLst>
          </p:cNvPr>
          <p:cNvSpPr txBox="1"/>
          <p:nvPr/>
        </p:nvSpPr>
        <p:spPr>
          <a:xfrm>
            <a:off x="1562099" y="302842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CCCB1B-7308-9F77-8A35-29F1EAAFFA00}"/>
              </a:ext>
            </a:extLst>
          </p:cNvPr>
          <p:cNvSpPr txBox="1"/>
          <p:nvPr/>
        </p:nvSpPr>
        <p:spPr>
          <a:xfrm>
            <a:off x="1562099" y="3600739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093BF9-E509-E5B7-1587-DA67E68D02DC}"/>
              </a:ext>
            </a:extLst>
          </p:cNvPr>
          <p:cNvSpPr txBox="1"/>
          <p:nvPr/>
        </p:nvSpPr>
        <p:spPr>
          <a:xfrm>
            <a:off x="1562099" y="419795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  <a:endParaRPr lang="en-ID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AFF489-F7D8-7DBB-D290-B66591E89323}"/>
              </a:ext>
            </a:extLst>
          </p:cNvPr>
          <p:cNvSpPr txBox="1"/>
          <p:nvPr/>
        </p:nvSpPr>
        <p:spPr>
          <a:xfrm>
            <a:off x="1927751" y="192016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Gaji</a:t>
            </a:r>
            <a:r>
              <a:rPr lang="en-US" sz="1400" b="1" dirty="0"/>
              <a:t> BETWEEN 2000000 AND 5000000;</a:t>
            </a:r>
            <a:endParaRPr lang="en-ID" sz="1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18E0B9-1744-A952-B7B6-8CDC5E17C08A}"/>
              </a:ext>
            </a:extLst>
          </p:cNvPr>
          <p:cNvSpPr txBox="1"/>
          <p:nvPr/>
        </p:nvSpPr>
        <p:spPr>
          <a:xfrm>
            <a:off x="1927751" y="2554798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Gaji</a:t>
            </a:r>
            <a:r>
              <a:rPr lang="en-US" sz="1400" b="1" dirty="0"/>
              <a:t> &gt; 2000000 AND </a:t>
            </a:r>
            <a:r>
              <a:rPr lang="en-US" sz="1400" b="1" dirty="0" err="1"/>
              <a:t>Gaji</a:t>
            </a:r>
            <a:r>
              <a:rPr lang="en-US" sz="1400" b="1" dirty="0"/>
              <a:t> &lt; 5000000;</a:t>
            </a:r>
            <a:endParaRPr lang="en-ID" sz="1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0B86E1-2995-7047-FB9A-7FF3DEC9239A}"/>
              </a:ext>
            </a:extLst>
          </p:cNvPr>
          <p:cNvSpPr txBox="1"/>
          <p:nvPr/>
        </p:nvSpPr>
        <p:spPr>
          <a:xfrm>
            <a:off x="1927751" y="307499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Gaji</a:t>
            </a:r>
            <a:r>
              <a:rPr lang="en-US" sz="1400" b="1" dirty="0"/>
              <a:t> &gt;= 2000000 AND </a:t>
            </a:r>
            <a:r>
              <a:rPr lang="en-US" sz="1400" b="1" dirty="0" err="1"/>
              <a:t>Gaji</a:t>
            </a:r>
            <a:r>
              <a:rPr lang="en-US" sz="1400" b="1" dirty="0"/>
              <a:t> &lt;= 5000000;</a:t>
            </a:r>
            <a:endParaRPr lang="en-ID" sz="1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AD76F8-0641-42DE-0ECD-0B33256F0BE4}"/>
              </a:ext>
            </a:extLst>
          </p:cNvPr>
          <p:cNvSpPr txBox="1"/>
          <p:nvPr/>
        </p:nvSpPr>
        <p:spPr>
          <a:xfrm>
            <a:off x="1927751" y="365954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Gaji</a:t>
            </a:r>
            <a:r>
              <a:rPr lang="en-US" sz="1400" b="1" dirty="0"/>
              <a:t> BETWEEN 2000000 AND 4999999;</a:t>
            </a:r>
            <a:endParaRPr lang="en-ID" sz="1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4819E8-5190-2FB5-DEA8-B44715DC7F07}"/>
              </a:ext>
            </a:extLst>
          </p:cNvPr>
          <p:cNvSpPr txBox="1"/>
          <p:nvPr/>
        </p:nvSpPr>
        <p:spPr>
          <a:xfrm>
            <a:off x="1927751" y="423781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Gaji</a:t>
            </a:r>
            <a:r>
              <a:rPr lang="en-US" sz="1400" b="1" dirty="0"/>
              <a:t> &gt; 1999999 AND </a:t>
            </a:r>
            <a:r>
              <a:rPr lang="en-US" sz="1400" b="1" dirty="0" err="1"/>
              <a:t>Gaji</a:t>
            </a:r>
            <a:r>
              <a:rPr lang="en-US" sz="1400" b="1" dirty="0"/>
              <a:t> &lt; 5000001;</a:t>
            </a:r>
            <a:endParaRPr lang="en-ID" sz="1400" b="1" dirty="0"/>
          </a:p>
        </p:txBody>
      </p:sp>
    </p:spTree>
    <p:extLst>
      <p:ext uri="{BB962C8B-B14F-4D97-AF65-F5344CB8AC3E}">
        <p14:creationId xmlns:p14="http://schemas.microsoft.com/office/powerpoint/2010/main" val="1541830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05E0B-A4EA-6DA6-B41E-0A02E86F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E569FC-7A13-B605-6B55-DDD379557603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5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DCFA7015-1670-4A5F-3525-3762ECBBA5C1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0DE95C5-9C47-59BF-2440-EE370E5B57B0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963B7D-0B5E-D5A2-0B15-E1C2B5ECCF25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/>
              <a:t>Query SQL mana yang </a:t>
            </a:r>
            <a:r>
              <a:rPr lang="en-ID" b="1" dirty="0" err="1"/>
              <a:t>akan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</a:t>
            </a:r>
            <a:r>
              <a:rPr lang="en-ID" b="1" dirty="0" err="1"/>
              <a:t>nama</a:t>
            </a:r>
            <a:r>
              <a:rPr lang="en-ID" b="1" dirty="0"/>
              <a:t> </a:t>
            </a:r>
            <a:r>
              <a:rPr lang="en-ID" b="1" dirty="0" err="1"/>
              <a:t>pegawai</a:t>
            </a:r>
            <a:r>
              <a:rPr lang="en-ID" b="1" dirty="0"/>
              <a:t> (</a:t>
            </a:r>
            <a:r>
              <a:rPr lang="en-ID" b="1" dirty="0" err="1"/>
              <a:t>NDep</a:t>
            </a:r>
            <a:r>
              <a:rPr lang="en-ID" b="1" dirty="0"/>
              <a:t>) yang </a:t>
            </a:r>
            <a:r>
              <a:rPr lang="en-ID" b="1" dirty="0" err="1"/>
              <a:t>memiliki</a:t>
            </a:r>
            <a:r>
              <a:rPr lang="en-ID" b="1" dirty="0"/>
              <a:t> </a:t>
            </a:r>
            <a:r>
              <a:rPr lang="en-ID" b="1" dirty="0" err="1"/>
              <a:t>gaji</a:t>
            </a:r>
            <a:r>
              <a:rPr lang="en-ID" b="1" dirty="0"/>
              <a:t> di </a:t>
            </a:r>
            <a:r>
              <a:rPr lang="en-ID" b="1" dirty="0" err="1"/>
              <a:t>antara</a:t>
            </a:r>
            <a:r>
              <a:rPr lang="en-ID" b="1" dirty="0"/>
              <a:t> 2.000.000 dan 5.000.000?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6C3DA7-E9C9-0043-2A59-2532851EDD68}"/>
              </a:ext>
            </a:extLst>
          </p:cNvPr>
          <p:cNvSpPr txBox="1"/>
          <p:nvPr/>
        </p:nvSpPr>
        <p:spPr>
          <a:xfrm>
            <a:off x="1562099" y="173919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78D5D3-B4E5-1F4D-1B30-C74A98ACC34F}"/>
              </a:ext>
            </a:extLst>
          </p:cNvPr>
          <p:cNvSpPr txBox="1"/>
          <p:nvPr/>
        </p:nvSpPr>
        <p:spPr>
          <a:xfrm>
            <a:off x="1927751" y="178525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Gaji</a:t>
            </a:r>
            <a:r>
              <a:rPr lang="en-US" sz="1400" b="1" dirty="0"/>
              <a:t> BETWEEN 2000000 AND 5000000;</a:t>
            </a:r>
            <a:endParaRPr lang="en-ID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CF692F-70B7-BF9C-A2C0-08694D46CAE2}"/>
              </a:ext>
            </a:extLst>
          </p:cNvPr>
          <p:cNvSpPr txBox="1"/>
          <p:nvPr/>
        </p:nvSpPr>
        <p:spPr>
          <a:xfrm>
            <a:off x="1345903" y="2486531"/>
            <a:ext cx="989874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Pilihan</a:t>
            </a:r>
            <a:r>
              <a:rPr lang="en-ID" sz="1400" b="1" dirty="0"/>
              <a:t> A </a:t>
            </a:r>
            <a:r>
              <a:rPr lang="en-ID" sz="1400" dirty="0" err="1"/>
              <a:t>benar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menggunakan</a:t>
            </a:r>
            <a:r>
              <a:rPr lang="en-ID" sz="1400" dirty="0"/>
              <a:t> BETWEEN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mencakup</a:t>
            </a:r>
            <a:r>
              <a:rPr lang="en-ID" sz="1400" dirty="0"/>
              <a:t> </a:t>
            </a:r>
            <a:r>
              <a:rPr lang="en-ID" sz="1400" dirty="0" err="1"/>
              <a:t>gaji</a:t>
            </a:r>
            <a:r>
              <a:rPr lang="en-ID" sz="1400" dirty="0"/>
              <a:t> </a:t>
            </a:r>
            <a:r>
              <a:rPr lang="en-ID" sz="1400" dirty="0" err="1"/>
              <a:t>mulai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2.000.000 </a:t>
            </a:r>
            <a:r>
              <a:rPr lang="en-ID" sz="1400" dirty="0" err="1"/>
              <a:t>hingga</a:t>
            </a:r>
            <a:r>
              <a:rPr lang="en-ID" sz="1400" dirty="0"/>
              <a:t> 5.000.000, </a:t>
            </a:r>
            <a:r>
              <a:rPr lang="en-ID" sz="1400" dirty="0" err="1"/>
              <a:t>termasuk</a:t>
            </a:r>
            <a:r>
              <a:rPr lang="en-ID" sz="1400" dirty="0"/>
              <a:t> batas </a:t>
            </a:r>
            <a:r>
              <a:rPr lang="en-ID" sz="1400" dirty="0" err="1"/>
              <a:t>atas</a:t>
            </a:r>
            <a:r>
              <a:rPr lang="en-ID" sz="1400" dirty="0"/>
              <a:t> dan </a:t>
            </a:r>
            <a:r>
              <a:rPr lang="en-ID" sz="1400" dirty="0" err="1"/>
              <a:t>bawah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B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mengecualikan</a:t>
            </a:r>
            <a:r>
              <a:rPr lang="en-ID" sz="1400" dirty="0"/>
              <a:t> </a:t>
            </a:r>
            <a:r>
              <a:rPr lang="en-ID" sz="1400" dirty="0" err="1"/>
              <a:t>gaji</a:t>
            </a:r>
            <a:r>
              <a:rPr lang="en-ID" sz="1400" dirty="0"/>
              <a:t> 2.000.000 dan 5.000.000.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C </a:t>
            </a:r>
            <a:r>
              <a:rPr lang="en-ID" sz="1400" dirty="0" err="1"/>
              <a:t>benar</a:t>
            </a:r>
            <a:r>
              <a:rPr lang="en-ID" sz="1400" dirty="0"/>
              <a:t> </a:t>
            </a:r>
            <a:r>
              <a:rPr lang="en-ID" sz="1400" dirty="0" err="1"/>
              <a:t>secara</a:t>
            </a:r>
            <a:r>
              <a:rPr lang="en-ID" sz="1400" dirty="0"/>
              <a:t> </a:t>
            </a:r>
            <a:r>
              <a:rPr lang="en-ID" sz="1400" dirty="0" err="1"/>
              <a:t>teknis</a:t>
            </a:r>
            <a:r>
              <a:rPr lang="en-ID" sz="1400" dirty="0"/>
              <a:t>, </a:t>
            </a:r>
            <a:r>
              <a:rPr lang="en-ID" sz="1400" dirty="0" err="1"/>
              <a:t>tapi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soalnya</a:t>
            </a:r>
            <a:r>
              <a:rPr lang="en-ID" sz="1400" dirty="0"/>
              <a:t> </a:t>
            </a:r>
            <a:r>
              <a:rPr lang="en-ID" sz="1400" dirty="0" err="1"/>
              <a:t>menjebak</a:t>
            </a:r>
            <a:r>
              <a:rPr lang="en-ID" sz="1400" dirty="0"/>
              <a:t>, A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disarankan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simpel</a:t>
            </a:r>
            <a:r>
              <a:rPr lang="en-ID" sz="1400" dirty="0"/>
              <a:t> dan </a:t>
            </a:r>
            <a:r>
              <a:rPr lang="en-ID" sz="1400" dirty="0" err="1"/>
              <a:t>umum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D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batas </a:t>
            </a:r>
            <a:r>
              <a:rPr lang="en-ID" sz="1400" dirty="0" err="1"/>
              <a:t>atas</a:t>
            </a:r>
            <a:r>
              <a:rPr lang="en-ID" sz="1400" dirty="0"/>
              <a:t> </a:t>
            </a:r>
            <a:r>
              <a:rPr lang="en-ID" sz="1400" dirty="0" err="1"/>
              <a:t>diatur</a:t>
            </a:r>
            <a:r>
              <a:rPr lang="en-ID" sz="1400" dirty="0"/>
              <a:t> pada 4.999.999, </a:t>
            </a:r>
            <a:r>
              <a:rPr lang="en-ID" sz="1400" dirty="0" err="1"/>
              <a:t>bukan</a:t>
            </a:r>
            <a:r>
              <a:rPr lang="en-ID" sz="1400" dirty="0"/>
              <a:t> 5.000.000.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E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menggunakan</a:t>
            </a:r>
            <a:r>
              <a:rPr lang="en-ID" sz="1400" dirty="0"/>
              <a:t> batas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kecil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yang </a:t>
            </a:r>
            <a:r>
              <a:rPr lang="en-ID" sz="1400" dirty="0" err="1"/>
              <a:t>diperlukan</a:t>
            </a:r>
            <a:r>
              <a:rPr lang="en-ID" sz="1400" dirty="0"/>
              <a:t>, </a:t>
            </a:r>
            <a:r>
              <a:rPr lang="en-ID" sz="1400" dirty="0" err="1"/>
              <a:t>yaitu</a:t>
            </a:r>
            <a:r>
              <a:rPr lang="en-ID" sz="1400" dirty="0"/>
              <a:t> &gt; 1999999 dan &lt; 5000001, yang </a:t>
            </a:r>
            <a:r>
              <a:rPr lang="en-ID" sz="1400" dirty="0" err="1"/>
              <a:t>bisa</a:t>
            </a:r>
            <a:r>
              <a:rPr lang="en-ID" sz="1400" dirty="0"/>
              <a:t> </a:t>
            </a:r>
            <a:r>
              <a:rPr lang="en-ID" sz="1400" dirty="0" err="1"/>
              <a:t>membuat</a:t>
            </a:r>
            <a:r>
              <a:rPr lang="en-ID" sz="1400" dirty="0"/>
              <a:t> </a:t>
            </a:r>
            <a:r>
              <a:rPr lang="en-ID" sz="1400" dirty="0" err="1"/>
              <a:t>jawaban</a:t>
            </a:r>
            <a:r>
              <a:rPr lang="en-ID" sz="1400" dirty="0"/>
              <a:t> </a:t>
            </a:r>
            <a:r>
              <a:rPr lang="en-ID" sz="1400" dirty="0" err="1"/>
              <a:t>lebih</a:t>
            </a:r>
            <a:r>
              <a:rPr lang="en-ID" sz="1400" dirty="0"/>
              <a:t> </a:t>
            </a:r>
            <a:r>
              <a:rPr lang="en-ID" sz="1400" dirty="0" err="1"/>
              <a:t>membingungkan</a:t>
            </a:r>
            <a:r>
              <a:rPr lang="en-ID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4034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558DF4-C875-046C-B2F8-54EF5B4C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25C331-1CDE-AE6D-7F75-14A146D2862B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6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C7B2985D-3C16-D181-71E0-9BF3BA26293D}"/>
              </a:ext>
            </a:extLst>
          </p:cNvPr>
          <p:cNvSpPr/>
          <p:nvPr/>
        </p:nvSpPr>
        <p:spPr>
          <a:xfrm>
            <a:off x="8461829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A0D2CC20-4C1F-D928-475B-19351BF9618A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58A72CA-CD03-0B99-E0D3-F2B614F8A52B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821264-9AA2-B2B7-D8BE-9C70D7A1DC2F}"/>
              </a:ext>
            </a:extLst>
          </p:cNvPr>
          <p:cNvSpPr txBox="1"/>
          <p:nvPr/>
        </p:nvSpPr>
        <p:spPr>
          <a:xfrm>
            <a:off x="1146627" y="1107623"/>
            <a:ext cx="989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pernyataan</a:t>
            </a:r>
            <a:r>
              <a:rPr lang="en-ID" b="1" dirty="0"/>
              <a:t> </a:t>
            </a:r>
            <a:r>
              <a:rPr lang="en-ID" b="1" dirty="0" err="1"/>
              <a:t>berikut</a:t>
            </a:r>
            <a:r>
              <a:rPr lang="en-ID" b="1" dirty="0"/>
              <a:t> </a:t>
            </a:r>
            <a:r>
              <a:rPr lang="en-ID" b="1" dirty="0" err="1"/>
              <a:t>ini</a:t>
            </a:r>
            <a:r>
              <a:rPr lang="en-ID" b="1" dirty="0"/>
              <a:t>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mengenai</a:t>
            </a:r>
            <a:r>
              <a:rPr lang="en-ID" b="1" dirty="0"/>
              <a:t> </a:t>
            </a:r>
            <a:r>
              <a:rPr lang="en-ID" b="1" dirty="0" err="1"/>
              <a:t>penggunaan</a:t>
            </a:r>
            <a:r>
              <a:rPr lang="en-ID" b="1" dirty="0"/>
              <a:t> GROUP BY dan HAVING?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C100E6-0C55-999D-5F12-5ADCF242AE92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2BA6D4-9289-37AC-6E36-1CAB4AC6BF65}"/>
              </a:ext>
            </a:extLst>
          </p:cNvPr>
          <p:cNvSpPr txBox="1"/>
          <p:nvPr/>
        </p:nvSpPr>
        <p:spPr>
          <a:xfrm>
            <a:off x="1562099" y="24968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E8FCCD-6975-2424-777C-F0D4DC2FD204}"/>
              </a:ext>
            </a:extLst>
          </p:cNvPr>
          <p:cNvSpPr txBox="1"/>
          <p:nvPr/>
        </p:nvSpPr>
        <p:spPr>
          <a:xfrm>
            <a:off x="1562099" y="302842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6BB119-CEE7-BBEE-9606-C843A16B6B5C}"/>
              </a:ext>
            </a:extLst>
          </p:cNvPr>
          <p:cNvSpPr txBox="1"/>
          <p:nvPr/>
        </p:nvSpPr>
        <p:spPr>
          <a:xfrm>
            <a:off x="1562099" y="3600739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E4D0AE-6648-3CD1-7FBC-72961F4DF087}"/>
              </a:ext>
            </a:extLst>
          </p:cNvPr>
          <p:cNvSpPr txBox="1"/>
          <p:nvPr/>
        </p:nvSpPr>
        <p:spPr>
          <a:xfrm>
            <a:off x="1562099" y="419795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  <a:endParaRPr lang="en-ID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77D21B-7145-D9A5-5CCB-354857D11A9F}"/>
              </a:ext>
            </a:extLst>
          </p:cNvPr>
          <p:cNvSpPr txBox="1"/>
          <p:nvPr/>
        </p:nvSpPr>
        <p:spPr>
          <a:xfrm>
            <a:off x="1927751" y="1904884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sebelum</a:t>
            </a:r>
            <a:r>
              <a:rPr lang="en-ID" sz="1400" b="1" dirty="0"/>
              <a:t> GROUP BY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memfilter</a:t>
            </a:r>
            <a:r>
              <a:rPr lang="en-ID" sz="1400" b="1" dirty="0"/>
              <a:t> data.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F925FE-BC28-6553-CB54-DD8BC3EF930B}"/>
              </a:ext>
            </a:extLst>
          </p:cNvPr>
          <p:cNvSpPr txBox="1"/>
          <p:nvPr/>
        </p:nvSpPr>
        <p:spPr>
          <a:xfrm>
            <a:off x="1927751" y="2554798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 GROUP BY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tanpa</a:t>
            </a:r>
            <a:r>
              <a:rPr lang="en-ID" sz="1400" b="1" dirty="0"/>
              <a:t> HAVING </a:t>
            </a:r>
            <a:r>
              <a:rPr lang="en-ID" sz="1400" b="1" dirty="0" err="1"/>
              <a:t>jika</a:t>
            </a:r>
            <a:r>
              <a:rPr lang="en-ID" sz="1400" b="1" dirty="0"/>
              <a:t> </a:t>
            </a:r>
            <a:r>
              <a:rPr lang="en-ID" sz="1400" b="1" dirty="0" err="1"/>
              <a:t>tidak</a:t>
            </a:r>
            <a:r>
              <a:rPr lang="en-ID" sz="1400" b="1" dirty="0"/>
              <a:t> </a:t>
            </a:r>
            <a:r>
              <a:rPr lang="en-ID" sz="1400" b="1" dirty="0" err="1"/>
              <a:t>perlu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</a:t>
            </a:r>
            <a:r>
              <a:rPr lang="en-ID" sz="1400" b="1" dirty="0" err="1"/>
              <a:t>agregasi</a:t>
            </a:r>
            <a:r>
              <a:rPr lang="en-ID" sz="1400" b="1" dirty="0"/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A5A2AF-B38F-FCEF-92AA-BB1E46DF7FB9}"/>
              </a:ext>
            </a:extLst>
          </p:cNvPr>
          <p:cNvSpPr txBox="1"/>
          <p:nvPr/>
        </p:nvSpPr>
        <p:spPr>
          <a:xfrm>
            <a:off x="1927751" y="307499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HAVING </a:t>
            </a:r>
            <a:r>
              <a:rPr lang="en-ID" sz="1400" b="1" dirty="0" err="1"/>
              <a:t>harus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bersamaan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ORDER BY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308681-107D-1BC5-30EE-B8A75B1CA817}"/>
              </a:ext>
            </a:extLst>
          </p:cNvPr>
          <p:cNvSpPr txBox="1"/>
          <p:nvPr/>
        </p:nvSpPr>
        <p:spPr>
          <a:xfrm>
            <a:off x="1927751" y="365954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data </a:t>
            </a:r>
            <a:r>
              <a:rPr lang="en-ID" sz="1400" b="1" dirty="0" err="1"/>
              <a:t>berdasarkan</a:t>
            </a:r>
            <a:r>
              <a:rPr lang="en-ID" sz="1400" b="1" dirty="0"/>
              <a:t> </a:t>
            </a:r>
            <a:r>
              <a:rPr lang="en-ID" sz="1400" b="1" dirty="0" err="1"/>
              <a:t>kondisi</a:t>
            </a:r>
            <a:r>
              <a:rPr lang="en-ID" sz="1400" b="1" dirty="0"/>
              <a:t> </a:t>
            </a:r>
            <a:r>
              <a:rPr lang="en-ID" sz="1400" b="1" dirty="0" err="1"/>
              <a:t>tertentu</a:t>
            </a:r>
            <a:r>
              <a:rPr lang="en-ID" sz="1400" b="1" dirty="0"/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0A22CB-2D92-7952-A72A-07742F727B46}"/>
              </a:ext>
            </a:extLst>
          </p:cNvPr>
          <p:cNvSpPr txBox="1"/>
          <p:nvPr/>
        </p:nvSpPr>
        <p:spPr>
          <a:xfrm>
            <a:off x="1927751" y="423781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n-NO" sz="1400" b="1" dirty="0"/>
              <a:t>HAVING digunakan untuk mengelompokkan data berdasarkan nilai kolom.</a:t>
            </a:r>
            <a:endParaRPr lang="en-ID" sz="1400" b="1" dirty="0"/>
          </a:p>
        </p:txBody>
      </p:sp>
    </p:spTree>
    <p:extLst>
      <p:ext uri="{BB962C8B-B14F-4D97-AF65-F5344CB8AC3E}">
        <p14:creationId xmlns:p14="http://schemas.microsoft.com/office/powerpoint/2010/main" val="3776154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05E0B-A4EA-6DA6-B41E-0A02E86F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E569FC-7A13-B605-6B55-DDD379557603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6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59AA74A9-BBD7-EB11-32B9-7A1CD79266BC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427F85A-3649-09EF-5E4F-09E7E2A692A4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E8A81-56A0-7104-EC6F-DF23C0A964D0}"/>
              </a:ext>
            </a:extLst>
          </p:cNvPr>
          <p:cNvSpPr txBox="1"/>
          <p:nvPr/>
        </p:nvSpPr>
        <p:spPr>
          <a:xfrm>
            <a:off x="1146627" y="1107623"/>
            <a:ext cx="989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pernyataan</a:t>
            </a:r>
            <a:r>
              <a:rPr lang="en-ID" b="1" dirty="0"/>
              <a:t> </a:t>
            </a:r>
            <a:r>
              <a:rPr lang="en-ID" b="1" dirty="0" err="1"/>
              <a:t>berikut</a:t>
            </a:r>
            <a:r>
              <a:rPr lang="en-ID" b="1" dirty="0"/>
              <a:t> </a:t>
            </a:r>
            <a:r>
              <a:rPr lang="en-ID" b="1" dirty="0" err="1"/>
              <a:t>ini</a:t>
            </a:r>
            <a:r>
              <a:rPr lang="en-ID" b="1" dirty="0"/>
              <a:t>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mengenai</a:t>
            </a:r>
            <a:r>
              <a:rPr lang="en-ID" b="1" dirty="0"/>
              <a:t> </a:t>
            </a:r>
            <a:r>
              <a:rPr lang="en-ID" b="1" dirty="0" err="1"/>
              <a:t>penggunaan</a:t>
            </a:r>
            <a:r>
              <a:rPr lang="en-ID" b="1" dirty="0"/>
              <a:t> GROUP BY dan HAVING?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7222DA-B892-32CB-8076-40F927A876D9}"/>
              </a:ext>
            </a:extLst>
          </p:cNvPr>
          <p:cNvSpPr txBox="1"/>
          <p:nvPr/>
        </p:nvSpPr>
        <p:spPr>
          <a:xfrm>
            <a:off x="1562099" y="171732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336462-ECCF-7EF7-F002-5C6102A5AA6D}"/>
              </a:ext>
            </a:extLst>
          </p:cNvPr>
          <p:cNvSpPr txBox="1"/>
          <p:nvPr/>
        </p:nvSpPr>
        <p:spPr>
          <a:xfrm>
            <a:off x="1927751" y="1775311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 GROUP BY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tanpa</a:t>
            </a:r>
            <a:r>
              <a:rPr lang="en-ID" sz="1400" b="1" dirty="0"/>
              <a:t> HAVING </a:t>
            </a:r>
            <a:r>
              <a:rPr lang="en-ID" sz="1400" b="1" dirty="0" err="1"/>
              <a:t>jika</a:t>
            </a:r>
            <a:r>
              <a:rPr lang="en-ID" sz="1400" b="1" dirty="0"/>
              <a:t> </a:t>
            </a:r>
            <a:r>
              <a:rPr lang="en-ID" sz="1400" b="1" dirty="0" err="1"/>
              <a:t>tidak</a:t>
            </a:r>
            <a:r>
              <a:rPr lang="en-ID" sz="1400" b="1" dirty="0"/>
              <a:t> </a:t>
            </a:r>
            <a:r>
              <a:rPr lang="en-ID" sz="1400" b="1" dirty="0" err="1"/>
              <a:t>perlu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</a:t>
            </a:r>
            <a:r>
              <a:rPr lang="en-ID" sz="1400" b="1" dirty="0" err="1"/>
              <a:t>agregasi</a:t>
            </a:r>
            <a:r>
              <a:rPr lang="en-ID" sz="1400" b="1" dirty="0"/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2982D5-279E-D886-B5DC-FF9C04314281}"/>
              </a:ext>
            </a:extLst>
          </p:cNvPr>
          <p:cNvSpPr txBox="1"/>
          <p:nvPr/>
        </p:nvSpPr>
        <p:spPr>
          <a:xfrm>
            <a:off x="1345903" y="2486531"/>
            <a:ext cx="98987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A. Salah. 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setelah</a:t>
            </a:r>
            <a:r>
              <a:rPr lang="en-ID" sz="1400" b="1" dirty="0"/>
              <a:t> GROUP BY.B. </a:t>
            </a:r>
            <a:r>
              <a:rPr lang="en-ID" sz="1400" b="1" dirty="0" err="1"/>
              <a:t>Benar</a:t>
            </a:r>
            <a:r>
              <a:rPr lang="en-ID" sz="1400" b="1" dirty="0"/>
              <a:t>. GROUP BY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sendiri</a:t>
            </a:r>
            <a:r>
              <a:rPr lang="en-ID" sz="1400" b="1" dirty="0"/>
              <a:t> </a:t>
            </a:r>
            <a:r>
              <a:rPr lang="en-ID" sz="1400" b="1" dirty="0" err="1"/>
              <a:t>tanpa</a:t>
            </a:r>
            <a:r>
              <a:rPr lang="en-ID" sz="1400" b="1" dirty="0"/>
              <a:t> HAVING </a:t>
            </a:r>
            <a:r>
              <a:rPr lang="en-ID" sz="1400" b="1" dirty="0" err="1"/>
              <a:t>jika</a:t>
            </a:r>
            <a:r>
              <a:rPr lang="en-ID" sz="1400" b="1" dirty="0"/>
              <a:t> </a:t>
            </a:r>
            <a:r>
              <a:rPr lang="en-ID" sz="1400" b="1" dirty="0" err="1"/>
              <a:t>tidak</a:t>
            </a:r>
            <a:r>
              <a:rPr lang="en-ID" sz="1400" b="1" dirty="0"/>
              <a:t> </a:t>
            </a:r>
            <a:r>
              <a:rPr lang="en-ID" sz="1400" b="1" dirty="0" err="1"/>
              <a:t>perlu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</a:t>
            </a:r>
            <a:r>
              <a:rPr lang="en-ID" sz="1400" b="1" dirty="0" err="1"/>
              <a:t>agregasi.C</a:t>
            </a:r>
            <a:r>
              <a:rPr lang="en-ID" sz="1400" b="1" dirty="0"/>
              <a:t>. Salah. HAVING dan ORDER BY </a:t>
            </a:r>
            <a:r>
              <a:rPr lang="en-ID" sz="1400" b="1" dirty="0" err="1"/>
              <a:t>memiliki</a:t>
            </a:r>
            <a:r>
              <a:rPr lang="en-ID" sz="1400" b="1" dirty="0"/>
              <a:t> </a:t>
            </a:r>
            <a:r>
              <a:rPr lang="en-ID" sz="1400" b="1" dirty="0" err="1"/>
              <a:t>fungsi</a:t>
            </a:r>
            <a:r>
              <a:rPr lang="en-ID" sz="1400" b="1" dirty="0"/>
              <a:t> </a:t>
            </a:r>
            <a:r>
              <a:rPr lang="en-ID" sz="1400" b="1" dirty="0" err="1"/>
              <a:t>berbeda</a:t>
            </a:r>
            <a:r>
              <a:rPr lang="en-ID" sz="1400" b="1" dirty="0"/>
              <a:t>; HAVING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memfilter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</a:t>
            </a:r>
            <a:r>
              <a:rPr lang="en-ID" sz="1400" b="1" dirty="0" err="1"/>
              <a:t>agregasi</a:t>
            </a:r>
            <a:r>
              <a:rPr lang="en-ID" sz="1400" b="1" dirty="0"/>
              <a:t>, ORDER BY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mengurutkan.D</a:t>
            </a:r>
            <a:r>
              <a:rPr lang="en-ID" sz="1400" b="1" dirty="0"/>
              <a:t>. Salah. GROUP BY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mengelompokkan</a:t>
            </a:r>
            <a:r>
              <a:rPr lang="en-ID" sz="1400" b="1" dirty="0"/>
              <a:t> data, </a:t>
            </a:r>
            <a:r>
              <a:rPr lang="en-ID" sz="1400" b="1" dirty="0" err="1"/>
              <a:t>bukan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menyaring.E</a:t>
            </a:r>
            <a:r>
              <a:rPr lang="en-ID" sz="1400" b="1" dirty="0"/>
              <a:t>. Salah. 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memfilter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</a:t>
            </a:r>
            <a:r>
              <a:rPr lang="en-ID" sz="1400" b="1" dirty="0" err="1"/>
              <a:t>setelah</a:t>
            </a:r>
            <a:r>
              <a:rPr lang="en-ID" sz="1400" b="1" dirty="0"/>
              <a:t> </a:t>
            </a:r>
            <a:r>
              <a:rPr lang="en-ID" sz="1400" b="1" dirty="0" err="1"/>
              <a:t>pengelompokan</a:t>
            </a:r>
            <a:r>
              <a:rPr lang="en-ID" sz="1400" b="1" dirty="0"/>
              <a:t>, </a:t>
            </a:r>
            <a:r>
              <a:rPr lang="en-ID" sz="1400" b="1" dirty="0" err="1"/>
              <a:t>bukan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 </a:t>
            </a:r>
            <a:r>
              <a:rPr lang="en-ID" sz="1400" b="1" dirty="0" err="1"/>
              <a:t>mengelompokkan</a:t>
            </a:r>
            <a:r>
              <a:rPr lang="en-ID" sz="1400" b="1" dirty="0"/>
              <a:t>.</a:t>
            </a:r>
            <a:endParaRPr lang="en-ID" sz="1400" dirty="0"/>
          </a:p>
        </p:txBody>
      </p:sp>
    </p:spTree>
    <p:extLst>
      <p:ext uri="{BB962C8B-B14F-4D97-AF65-F5344CB8AC3E}">
        <p14:creationId xmlns:p14="http://schemas.microsoft.com/office/powerpoint/2010/main" val="308618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558DF4-C875-046C-B2F8-54EF5B4C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25C331-1CDE-AE6D-7F75-14A146D2862B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7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C7B2985D-3C16-D181-71E0-9BF3BA26293D}"/>
              </a:ext>
            </a:extLst>
          </p:cNvPr>
          <p:cNvSpPr/>
          <p:nvPr/>
        </p:nvSpPr>
        <p:spPr>
          <a:xfrm>
            <a:off x="8461829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FDE26A86-75D0-593C-D59A-B7AE02B34BF3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16EB72C-9337-E224-EF09-041E5D323D1A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45D753-FB9D-B78B-BADE-67ECC2835BFC}"/>
              </a:ext>
            </a:extLst>
          </p:cNvPr>
          <p:cNvSpPr txBox="1"/>
          <p:nvPr/>
        </p:nvSpPr>
        <p:spPr>
          <a:xfrm>
            <a:off x="1146627" y="1107623"/>
            <a:ext cx="989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pernyataan</a:t>
            </a:r>
            <a:r>
              <a:rPr lang="en-ID" b="1" dirty="0"/>
              <a:t> yang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mengenai</a:t>
            </a:r>
            <a:r>
              <a:rPr lang="en-ID" b="1" dirty="0"/>
              <a:t> </a:t>
            </a:r>
            <a:r>
              <a:rPr lang="en-ID" b="1" dirty="0" err="1"/>
              <a:t>perbedaan</a:t>
            </a:r>
            <a:r>
              <a:rPr lang="en-ID" b="1" dirty="0"/>
              <a:t> </a:t>
            </a:r>
            <a:r>
              <a:rPr lang="en-ID" b="1" dirty="0" err="1"/>
              <a:t>antara</a:t>
            </a:r>
            <a:r>
              <a:rPr lang="en-ID" b="1" dirty="0"/>
              <a:t> WHERE dan HAVING?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479739-380D-63D9-C2DD-0BC19BC0BCFA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374BD7-0E74-9D40-57A4-DD7454278289}"/>
              </a:ext>
            </a:extLst>
          </p:cNvPr>
          <p:cNvSpPr txBox="1"/>
          <p:nvPr/>
        </p:nvSpPr>
        <p:spPr>
          <a:xfrm>
            <a:off x="1562099" y="24968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0F42D39-DCBC-40FE-31B3-DA323B060433}"/>
              </a:ext>
            </a:extLst>
          </p:cNvPr>
          <p:cNvSpPr txBox="1"/>
          <p:nvPr/>
        </p:nvSpPr>
        <p:spPr>
          <a:xfrm>
            <a:off x="1562099" y="302842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91317B-3321-258E-1A98-EBEA7BAA4D5B}"/>
              </a:ext>
            </a:extLst>
          </p:cNvPr>
          <p:cNvSpPr txBox="1"/>
          <p:nvPr/>
        </p:nvSpPr>
        <p:spPr>
          <a:xfrm>
            <a:off x="1562099" y="3600739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83A8BC-6BA9-9445-7C8D-E1A57B7E70A0}"/>
              </a:ext>
            </a:extLst>
          </p:cNvPr>
          <p:cNvSpPr txBox="1"/>
          <p:nvPr/>
        </p:nvSpPr>
        <p:spPr>
          <a:xfrm>
            <a:off x="1562099" y="419795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  <a:endParaRPr lang="en-ID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8CA06F-090D-BFB8-1431-AFE4AB03F562}"/>
              </a:ext>
            </a:extLst>
          </p:cNvPr>
          <p:cNvSpPr txBox="1"/>
          <p:nvPr/>
        </p:nvSpPr>
        <p:spPr>
          <a:xfrm>
            <a:off x="1927751" y="192016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WHERE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data </a:t>
            </a:r>
            <a:r>
              <a:rPr lang="en-ID" sz="1400" b="1" dirty="0" err="1"/>
              <a:t>sebelum</a:t>
            </a:r>
            <a:r>
              <a:rPr lang="en-ID" sz="1400" b="1" dirty="0"/>
              <a:t> </a:t>
            </a:r>
            <a:r>
              <a:rPr lang="en-ID" sz="1400" b="1" dirty="0" err="1"/>
              <a:t>pengelompokan</a:t>
            </a:r>
            <a:r>
              <a:rPr lang="en-ID" sz="1400" b="1" dirty="0"/>
              <a:t>, </a:t>
            </a:r>
            <a:r>
              <a:rPr lang="en-ID" sz="1400" b="1" dirty="0" err="1"/>
              <a:t>sedangkan</a:t>
            </a:r>
            <a:r>
              <a:rPr lang="en-ID" sz="1400" b="1" dirty="0"/>
              <a:t> 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setelah</a:t>
            </a:r>
            <a:r>
              <a:rPr lang="en-ID" sz="1400" b="1" dirty="0"/>
              <a:t> </a:t>
            </a:r>
            <a:r>
              <a:rPr lang="en-ID" sz="1400" b="1" dirty="0" err="1"/>
              <a:t>pengelompokan</a:t>
            </a:r>
            <a:r>
              <a:rPr lang="en-ID" sz="1400" b="1" dirty="0"/>
              <a:t>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810A52C-D837-6F66-7606-FCF0A82FDFAD}"/>
              </a:ext>
            </a:extLst>
          </p:cNvPr>
          <p:cNvSpPr txBox="1"/>
          <p:nvPr/>
        </p:nvSpPr>
        <p:spPr>
          <a:xfrm>
            <a:off x="1927751" y="2554798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WHERE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data </a:t>
            </a:r>
            <a:r>
              <a:rPr lang="en-ID" sz="1400" b="1" dirty="0" err="1"/>
              <a:t>setelah</a:t>
            </a:r>
            <a:r>
              <a:rPr lang="en-ID" sz="1400" b="1" dirty="0"/>
              <a:t> </a:t>
            </a:r>
            <a:r>
              <a:rPr lang="en-ID" sz="1400" b="1" dirty="0" err="1"/>
              <a:t>pengelompokan</a:t>
            </a:r>
            <a:r>
              <a:rPr lang="en-ID" sz="1400" b="1" dirty="0"/>
              <a:t>, </a:t>
            </a:r>
            <a:r>
              <a:rPr lang="en-ID" sz="1400" b="1" dirty="0" err="1"/>
              <a:t>sedangkan</a:t>
            </a:r>
            <a:r>
              <a:rPr lang="en-ID" sz="1400" b="1" dirty="0"/>
              <a:t> 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sebelum</a:t>
            </a:r>
            <a:r>
              <a:rPr lang="en-ID" sz="1400" b="1" dirty="0"/>
              <a:t> </a:t>
            </a:r>
            <a:r>
              <a:rPr lang="en-ID" sz="1400" b="1" dirty="0" err="1"/>
              <a:t>pengelompokan</a:t>
            </a:r>
            <a:r>
              <a:rPr lang="en-ID" sz="1400" b="1" dirty="0"/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AC0003-CAC9-4EC9-5985-08A9BE17020D}"/>
              </a:ext>
            </a:extLst>
          </p:cNvPr>
          <p:cNvSpPr txBox="1"/>
          <p:nvPr/>
        </p:nvSpPr>
        <p:spPr>
          <a:xfrm>
            <a:off x="1927751" y="307499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WHERE </a:t>
            </a:r>
            <a:r>
              <a:rPr lang="en-ID" sz="1400" b="1" dirty="0" err="1"/>
              <a:t>hanya</a:t>
            </a:r>
            <a:r>
              <a:rPr lang="en-ID" sz="1400" b="1" dirty="0"/>
              <a:t>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</a:t>
            </a:r>
            <a:r>
              <a:rPr lang="en-ID" sz="1400" b="1" dirty="0" err="1"/>
              <a:t>fungsi</a:t>
            </a:r>
            <a:r>
              <a:rPr lang="en-ID" sz="1400" b="1" dirty="0"/>
              <a:t> </a:t>
            </a:r>
            <a:r>
              <a:rPr lang="en-ID" sz="1400" b="1" dirty="0" err="1"/>
              <a:t>agregat</a:t>
            </a:r>
            <a:r>
              <a:rPr lang="en-ID" sz="1400" b="1" dirty="0"/>
              <a:t>, </a:t>
            </a:r>
            <a:r>
              <a:rPr lang="en-ID" sz="1400" b="1" dirty="0" err="1"/>
              <a:t>sedangkan</a:t>
            </a:r>
            <a:r>
              <a:rPr lang="en-ID" sz="1400" b="1" dirty="0"/>
              <a:t> HAVING </a:t>
            </a:r>
            <a:r>
              <a:rPr lang="en-ID" sz="1400" b="1" dirty="0" err="1"/>
              <a:t>tidak</a:t>
            </a:r>
            <a:r>
              <a:rPr lang="en-ID" sz="1400" b="1" dirty="0"/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88E383A-472A-8B81-38E2-AEADC343946F}"/>
              </a:ext>
            </a:extLst>
          </p:cNvPr>
          <p:cNvSpPr txBox="1"/>
          <p:nvPr/>
        </p:nvSpPr>
        <p:spPr>
          <a:xfrm>
            <a:off x="1927751" y="365954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 WHERE dan HAVING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secara</a:t>
            </a:r>
            <a:r>
              <a:rPr lang="en-ID" sz="1400" b="1" dirty="0"/>
              <a:t> </a:t>
            </a:r>
            <a:r>
              <a:rPr lang="en-ID" sz="1400" b="1" dirty="0" err="1"/>
              <a:t>bersamaan</a:t>
            </a:r>
            <a:r>
              <a:rPr lang="en-ID" sz="1400" b="1" dirty="0"/>
              <a:t>, </a:t>
            </a:r>
            <a:r>
              <a:rPr lang="en-ID" sz="1400" b="1" dirty="0" err="1"/>
              <a:t>tetapi</a:t>
            </a:r>
            <a:r>
              <a:rPr lang="en-ID" sz="1400" b="1" dirty="0"/>
              <a:t> </a:t>
            </a:r>
            <a:r>
              <a:rPr lang="en-ID" sz="1400" b="1" dirty="0" err="1"/>
              <a:t>hanya</a:t>
            </a:r>
            <a:r>
              <a:rPr lang="en-ID" sz="1400" b="1" dirty="0"/>
              <a:t> HAVING yang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memfilter</a:t>
            </a:r>
            <a:r>
              <a:rPr lang="en-ID" sz="1400" b="1" dirty="0"/>
              <a:t> data </a:t>
            </a:r>
            <a:r>
              <a:rPr lang="en-ID" sz="1400" b="1" dirty="0" err="1"/>
              <a:t>agregat</a:t>
            </a:r>
            <a:r>
              <a:rPr lang="en-ID" sz="1400" b="1" dirty="0"/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C02E92-7C0F-D4FB-9EFD-3FBBBCDF9B84}"/>
              </a:ext>
            </a:extLst>
          </p:cNvPr>
          <p:cNvSpPr txBox="1"/>
          <p:nvPr/>
        </p:nvSpPr>
        <p:spPr>
          <a:xfrm>
            <a:off x="1927751" y="423781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WHERE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mengelompokkan</a:t>
            </a:r>
            <a:r>
              <a:rPr lang="en-ID" sz="1400" b="1" dirty="0"/>
              <a:t> data, </a:t>
            </a:r>
            <a:r>
              <a:rPr lang="en-ID" sz="1400" b="1" dirty="0" err="1"/>
              <a:t>sedangkan</a:t>
            </a:r>
            <a:r>
              <a:rPr lang="en-ID" sz="1400" b="1" dirty="0"/>
              <a:t> 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 </a:t>
            </a:r>
            <a:r>
              <a:rPr lang="en-ID" sz="1400" b="1" dirty="0" err="1"/>
              <a:t>hasil</a:t>
            </a:r>
            <a:r>
              <a:rPr lang="en-ID" sz="1400" b="1" dirty="0"/>
              <a:t> </a:t>
            </a:r>
            <a:r>
              <a:rPr lang="en-ID" sz="1400" b="1" dirty="0" err="1"/>
              <a:t>agregasi</a:t>
            </a:r>
            <a:r>
              <a:rPr lang="en-ID" sz="1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3646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05E0B-A4EA-6DA6-B41E-0A02E86F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E569FC-7A13-B605-6B55-DDD379557603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7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FF0D0812-3D68-08C8-226B-36AA60DE189C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EA40B34-C81F-56E0-682E-97688949786B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4B3B88-D1FE-B000-597B-B3B61EBA6FAC}"/>
              </a:ext>
            </a:extLst>
          </p:cNvPr>
          <p:cNvSpPr txBox="1"/>
          <p:nvPr/>
        </p:nvSpPr>
        <p:spPr>
          <a:xfrm>
            <a:off x="1146627" y="1107623"/>
            <a:ext cx="989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pernyataan</a:t>
            </a:r>
            <a:r>
              <a:rPr lang="en-ID" b="1" dirty="0"/>
              <a:t> yang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mengenai</a:t>
            </a:r>
            <a:r>
              <a:rPr lang="en-ID" b="1" dirty="0"/>
              <a:t> </a:t>
            </a:r>
            <a:r>
              <a:rPr lang="en-ID" b="1" dirty="0" err="1"/>
              <a:t>perbedaan</a:t>
            </a:r>
            <a:r>
              <a:rPr lang="en-ID" b="1" dirty="0"/>
              <a:t> </a:t>
            </a:r>
            <a:r>
              <a:rPr lang="en-ID" b="1" dirty="0" err="1"/>
              <a:t>antara</a:t>
            </a:r>
            <a:r>
              <a:rPr lang="en-ID" b="1" dirty="0"/>
              <a:t> WHERE dan HAVING?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9B7E6A-F93E-01AB-7BEE-DC7D3D48A099}"/>
              </a:ext>
            </a:extLst>
          </p:cNvPr>
          <p:cNvSpPr txBox="1"/>
          <p:nvPr/>
        </p:nvSpPr>
        <p:spPr>
          <a:xfrm>
            <a:off x="1562099" y="1529336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E028B6-07CF-7FA9-F46F-8830662AC37B}"/>
              </a:ext>
            </a:extLst>
          </p:cNvPr>
          <p:cNvSpPr txBox="1"/>
          <p:nvPr/>
        </p:nvSpPr>
        <p:spPr>
          <a:xfrm>
            <a:off x="1927751" y="1665331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WHERE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data </a:t>
            </a:r>
            <a:r>
              <a:rPr lang="en-ID" sz="1400" b="1" dirty="0" err="1"/>
              <a:t>sebelum</a:t>
            </a:r>
            <a:r>
              <a:rPr lang="en-ID" sz="1400" b="1" dirty="0"/>
              <a:t> </a:t>
            </a:r>
            <a:r>
              <a:rPr lang="en-ID" sz="1400" b="1" dirty="0" err="1"/>
              <a:t>pengelompokan</a:t>
            </a:r>
            <a:r>
              <a:rPr lang="en-ID" sz="1400" b="1" dirty="0"/>
              <a:t>, </a:t>
            </a:r>
            <a:r>
              <a:rPr lang="en-ID" sz="1400" b="1" dirty="0" err="1"/>
              <a:t>sedangkan</a:t>
            </a:r>
            <a:r>
              <a:rPr lang="en-ID" sz="1400" b="1" dirty="0"/>
              <a:t> 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setelah</a:t>
            </a:r>
            <a:r>
              <a:rPr lang="en-ID" sz="1400" b="1" dirty="0"/>
              <a:t> </a:t>
            </a:r>
            <a:r>
              <a:rPr lang="en-ID" sz="1400" b="1" dirty="0" err="1"/>
              <a:t>pengelompokan</a:t>
            </a:r>
            <a:r>
              <a:rPr lang="en-ID" sz="1400" b="1" dirty="0"/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495548-7B6E-8C7F-89F2-88606E1990BE}"/>
              </a:ext>
            </a:extLst>
          </p:cNvPr>
          <p:cNvSpPr txBox="1"/>
          <p:nvPr/>
        </p:nvSpPr>
        <p:spPr>
          <a:xfrm>
            <a:off x="1345903" y="2486531"/>
            <a:ext cx="989874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Pilihan</a:t>
            </a:r>
            <a:r>
              <a:rPr lang="en-ID" sz="1400" b="1" dirty="0"/>
              <a:t> A</a:t>
            </a:r>
            <a:r>
              <a:rPr lang="en-ID" sz="1400" dirty="0"/>
              <a:t>. </a:t>
            </a:r>
            <a:r>
              <a:rPr lang="en-ID" sz="1400" dirty="0" err="1"/>
              <a:t>Benar</a:t>
            </a:r>
            <a:r>
              <a:rPr lang="en-ID" sz="1400" dirty="0"/>
              <a:t>. WHERE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menyaring</a:t>
            </a:r>
            <a:r>
              <a:rPr lang="en-ID" sz="1400" dirty="0"/>
              <a:t> data </a:t>
            </a:r>
            <a:r>
              <a:rPr lang="en-ID" sz="1400" dirty="0" err="1"/>
              <a:t>sebelum</a:t>
            </a:r>
            <a:r>
              <a:rPr lang="en-ID" sz="1400" dirty="0"/>
              <a:t> GROUP BY, </a:t>
            </a:r>
            <a:r>
              <a:rPr lang="en-ID" sz="1400" dirty="0" err="1"/>
              <a:t>sedangkan</a:t>
            </a:r>
            <a:r>
              <a:rPr lang="en-ID" sz="1400" dirty="0"/>
              <a:t>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menyaring</a:t>
            </a:r>
            <a:r>
              <a:rPr lang="en-ID" sz="1400" dirty="0"/>
              <a:t> </a:t>
            </a:r>
            <a:r>
              <a:rPr lang="en-ID" sz="1400" dirty="0" err="1"/>
              <a:t>hasil</a:t>
            </a:r>
            <a:r>
              <a:rPr lang="en-ID" sz="1400" dirty="0"/>
              <a:t> </a:t>
            </a:r>
            <a:r>
              <a:rPr lang="en-ID" sz="1400" dirty="0" err="1"/>
              <a:t>setelah</a:t>
            </a:r>
            <a:r>
              <a:rPr lang="en-ID" sz="1400" dirty="0"/>
              <a:t> </a:t>
            </a:r>
            <a:r>
              <a:rPr lang="en-ID" sz="1400" dirty="0" err="1"/>
              <a:t>pengelompokan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B</a:t>
            </a:r>
            <a:r>
              <a:rPr lang="en-ID" sz="1400" dirty="0"/>
              <a:t> WHERE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sebelum</a:t>
            </a:r>
            <a:r>
              <a:rPr lang="en-ID" sz="1400" dirty="0"/>
              <a:t> </a:t>
            </a:r>
            <a:r>
              <a:rPr lang="en-ID" sz="1400" dirty="0" err="1"/>
              <a:t>pengelompokan</a:t>
            </a:r>
            <a:r>
              <a:rPr lang="en-ID" sz="1400" dirty="0"/>
              <a:t>, dan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setelah</a:t>
            </a:r>
            <a:r>
              <a:rPr lang="en-ID" sz="1400" dirty="0"/>
              <a:t> </a:t>
            </a:r>
            <a:r>
              <a:rPr lang="en-ID" sz="1400" dirty="0" err="1"/>
              <a:t>pengelompokan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C</a:t>
            </a:r>
            <a:r>
              <a:rPr lang="en-ID" sz="1400" dirty="0"/>
              <a:t> WHERE </a:t>
            </a:r>
            <a:r>
              <a:rPr lang="en-ID" sz="1400" dirty="0" err="1"/>
              <a:t>dapat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tanpa</a:t>
            </a:r>
            <a:r>
              <a:rPr lang="en-ID" sz="1400" dirty="0"/>
              <a:t> </a:t>
            </a:r>
            <a:r>
              <a:rPr lang="en-ID" sz="1400" dirty="0" err="1"/>
              <a:t>fungsi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, dan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memfilter</a:t>
            </a:r>
            <a:r>
              <a:rPr lang="en-ID" sz="1400" dirty="0"/>
              <a:t> </a:t>
            </a:r>
            <a:r>
              <a:rPr lang="en-ID" sz="1400" dirty="0" err="1"/>
              <a:t>hasil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D</a:t>
            </a:r>
            <a:r>
              <a:rPr lang="en-ID" sz="1400" dirty="0"/>
              <a:t> WHERE dan HAVING </a:t>
            </a:r>
            <a:r>
              <a:rPr lang="en-ID" sz="1400" dirty="0" err="1"/>
              <a:t>dapat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bersamaan</a:t>
            </a:r>
            <a:r>
              <a:rPr lang="en-ID" sz="1400" dirty="0"/>
              <a:t>, </a:t>
            </a:r>
            <a:r>
              <a:rPr lang="en-ID" sz="1400" dirty="0" err="1"/>
              <a:t>tetapi</a:t>
            </a:r>
            <a:r>
              <a:rPr lang="en-ID" sz="1400" dirty="0"/>
              <a:t> HAVING </a:t>
            </a:r>
            <a:r>
              <a:rPr lang="en-ID" sz="1400" dirty="0" err="1"/>
              <a:t>memfilter</a:t>
            </a:r>
            <a:r>
              <a:rPr lang="en-ID" sz="1400" dirty="0"/>
              <a:t> </a:t>
            </a:r>
            <a:r>
              <a:rPr lang="en-ID" sz="1400" dirty="0" err="1"/>
              <a:t>hasil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E</a:t>
            </a:r>
            <a:r>
              <a:rPr lang="en-ID" sz="1400" dirty="0"/>
              <a:t> WHERE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menyaring</a:t>
            </a:r>
            <a:r>
              <a:rPr lang="en-ID" sz="1400" dirty="0"/>
              <a:t> data </a:t>
            </a:r>
            <a:r>
              <a:rPr lang="en-ID" sz="1400" dirty="0" err="1"/>
              <a:t>sebelum</a:t>
            </a:r>
            <a:r>
              <a:rPr lang="en-ID" sz="1400" dirty="0"/>
              <a:t> </a:t>
            </a:r>
            <a:r>
              <a:rPr lang="en-ID" sz="1400" dirty="0" err="1"/>
              <a:t>pengelompokan</a:t>
            </a:r>
            <a:r>
              <a:rPr lang="en-ID" sz="1400" dirty="0"/>
              <a:t>, dan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memfilter</a:t>
            </a:r>
            <a:r>
              <a:rPr lang="en-ID" sz="1400" dirty="0"/>
              <a:t> </a:t>
            </a:r>
            <a:r>
              <a:rPr lang="en-ID" sz="1400" dirty="0" err="1"/>
              <a:t>hasil</a:t>
            </a:r>
            <a:r>
              <a:rPr lang="en-ID" sz="1400" dirty="0"/>
              <a:t> </a:t>
            </a:r>
            <a:r>
              <a:rPr lang="en-ID" sz="1400" dirty="0" err="1"/>
              <a:t>agregasi</a:t>
            </a:r>
            <a:r>
              <a:rPr lang="en-ID" sz="1400" dirty="0"/>
              <a:t>, </a:t>
            </a:r>
            <a:r>
              <a:rPr lang="en-ID" sz="1400" dirty="0" err="1"/>
              <a:t>bukan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mengelompokkan</a:t>
            </a:r>
            <a:r>
              <a:rPr lang="en-ID" sz="1400" dirty="0"/>
              <a:t> data.</a:t>
            </a:r>
          </a:p>
        </p:txBody>
      </p:sp>
    </p:spTree>
    <p:extLst>
      <p:ext uri="{BB962C8B-B14F-4D97-AF65-F5344CB8AC3E}">
        <p14:creationId xmlns:p14="http://schemas.microsoft.com/office/powerpoint/2010/main" val="3144053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558DF4-C875-046C-B2F8-54EF5B4C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25C331-1CDE-AE6D-7F75-14A146D2862B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8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C7B2985D-3C16-D181-71E0-9BF3BA26293D}"/>
              </a:ext>
            </a:extLst>
          </p:cNvPr>
          <p:cNvSpPr/>
          <p:nvPr/>
        </p:nvSpPr>
        <p:spPr>
          <a:xfrm>
            <a:off x="8461829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8B60E303-CAE8-F571-2DBC-983211625C18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8089333-3162-C4FA-002A-D80FD968B962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F7A3E-FF8F-1603-6501-EB1FBE312DF0}"/>
              </a:ext>
            </a:extLst>
          </p:cNvPr>
          <p:cNvSpPr txBox="1"/>
          <p:nvPr/>
        </p:nvSpPr>
        <p:spPr>
          <a:xfrm>
            <a:off x="1146627" y="1107623"/>
            <a:ext cx="989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</a:t>
            </a:r>
            <a:r>
              <a:rPr lang="en-ID" b="1" dirty="0" err="1"/>
              <a:t>berikut</a:t>
            </a:r>
            <a:r>
              <a:rPr lang="en-ID" b="1" dirty="0"/>
              <a:t> </a:t>
            </a:r>
            <a:r>
              <a:rPr lang="en-ID" b="1" dirty="0" err="1"/>
              <a:t>ini</a:t>
            </a:r>
            <a:r>
              <a:rPr lang="en-ID" b="1" dirty="0"/>
              <a:t> yang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mengenai</a:t>
            </a:r>
            <a:r>
              <a:rPr lang="en-ID" b="1" dirty="0"/>
              <a:t> </a:t>
            </a:r>
            <a:r>
              <a:rPr lang="en-ID" b="1" dirty="0" err="1"/>
              <a:t>penggunaan</a:t>
            </a:r>
            <a:r>
              <a:rPr lang="en-ID" b="1" dirty="0"/>
              <a:t> GROUP BY </a:t>
            </a:r>
            <a:r>
              <a:rPr lang="en-ID" b="1" dirty="0" err="1"/>
              <a:t>dengan</a:t>
            </a:r>
            <a:r>
              <a:rPr lang="en-ID" b="1" dirty="0"/>
              <a:t> </a:t>
            </a:r>
            <a:r>
              <a:rPr lang="en-ID" b="1" dirty="0" err="1"/>
              <a:t>lebih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</a:t>
            </a:r>
            <a:r>
              <a:rPr lang="en-ID" b="1" dirty="0" err="1"/>
              <a:t>satu</a:t>
            </a:r>
            <a:r>
              <a:rPr lang="en-ID" b="1" dirty="0"/>
              <a:t> </a:t>
            </a:r>
            <a:r>
              <a:rPr lang="en-ID" b="1" dirty="0" err="1"/>
              <a:t>kolom</a:t>
            </a:r>
            <a:r>
              <a:rPr lang="en-ID" b="1" dirty="0"/>
              <a:t>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215232-F366-1863-4EEC-153922F74A19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B58354-AE4A-DC18-061D-CA3348112EF0}"/>
              </a:ext>
            </a:extLst>
          </p:cNvPr>
          <p:cNvSpPr txBox="1"/>
          <p:nvPr/>
        </p:nvSpPr>
        <p:spPr>
          <a:xfrm>
            <a:off x="1562099" y="24968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EC506B-4E40-CE24-36D9-8C3815944772}"/>
              </a:ext>
            </a:extLst>
          </p:cNvPr>
          <p:cNvSpPr txBox="1"/>
          <p:nvPr/>
        </p:nvSpPr>
        <p:spPr>
          <a:xfrm>
            <a:off x="1562099" y="302842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01AED7-6131-5766-834E-0D64D66CE0C8}"/>
              </a:ext>
            </a:extLst>
          </p:cNvPr>
          <p:cNvSpPr txBox="1"/>
          <p:nvPr/>
        </p:nvSpPr>
        <p:spPr>
          <a:xfrm>
            <a:off x="1562099" y="3600739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ED28AE-D82D-E0DA-6F4C-735C823EB80F}"/>
              </a:ext>
            </a:extLst>
          </p:cNvPr>
          <p:cNvSpPr txBox="1"/>
          <p:nvPr/>
        </p:nvSpPr>
        <p:spPr>
          <a:xfrm>
            <a:off x="1562099" y="419795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  <a:endParaRPr lang="en-ID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AACE9-5389-842F-7FAE-4E62B5708F82}"/>
              </a:ext>
            </a:extLst>
          </p:cNvPr>
          <p:cNvSpPr txBox="1"/>
          <p:nvPr/>
        </p:nvSpPr>
        <p:spPr>
          <a:xfrm>
            <a:off x="1927751" y="1904884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</a:t>
            </a:r>
            <a:r>
              <a:rPr lang="en-ID" sz="1400" b="1" dirty="0" err="1"/>
              <a:t>lebih</a:t>
            </a:r>
            <a:r>
              <a:rPr lang="en-ID" sz="1400" b="1" dirty="0"/>
              <a:t> </a:t>
            </a:r>
            <a:r>
              <a:rPr lang="en-ID" sz="1400" b="1" dirty="0" err="1"/>
              <a:t>dari</a:t>
            </a:r>
            <a:r>
              <a:rPr lang="en-ID" sz="1400" b="1" dirty="0"/>
              <a:t> </a:t>
            </a:r>
            <a:r>
              <a:rPr lang="en-ID" sz="1400" b="1" dirty="0" err="1"/>
              <a:t>satu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 </a:t>
            </a:r>
            <a:r>
              <a:rPr lang="en-ID" sz="1400" b="1" dirty="0" err="1"/>
              <a:t>jika</a:t>
            </a:r>
            <a:r>
              <a:rPr lang="en-ID" sz="1400" b="1" dirty="0"/>
              <a:t> </a:t>
            </a:r>
            <a:r>
              <a:rPr lang="en-ID" sz="1400" b="1" dirty="0" err="1"/>
              <a:t>kolom-kolom</a:t>
            </a:r>
            <a:r>
              <a:rPr lang="en-ID" sz="1400" b="1" dirty="0"/>
              <a:t> </a:t>
            </a:r>
            <a:r>
              <a:rPr lang="en-ID" sz="1400" b="1" dirty="0" err="1"/>
              <a:t>tersebut</a:t>
            </a:r>
            <a:r>
              <a:rPr lang="en-ID" sz="1400" b="1" dirty="0"/>
              <a:t> </a:t>
            </a:r>
            <a:r>
              <a:rPr lang="en-ID" sz="1400" b="1" dirty="0" err="1"/>
              <a:t>dikelompokkan</a:t>
            </a:r>
            <a:r>
              <a:rPr lang="en-ID" sz="1400" b="1" dirty="0"/>
              <a:t> </a:t>
            </a:r>
            <a:r>
              <a:rPr lang="en-ID" sz="1400" b="1" dirty="0" err="1"/>
              <a:t>secara</a:t>
            </a:r>
            <a:r>
              <a:rPr lang="en-ID" sz="1400" b="1" dirty="0"/>
              <a:t> </a:t>
            </a:r>
            <a:r>
              <a:rPr lang="en-ID" sz="1400" b="1" dirty="0" err="1"/>
              <a:t>bersamaan</a:t>
            </a:r>
            <a:r>
              <a:rPr lang="en-ID" sz="1400" b="1" dirty="0"/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2F9375-500E-0696-E137-44B9D4A4A5D1}"/>
              </a:ext>
            </a:extLst>
          </p:cNvPr>
          <p:cNvSpPr txBox="1"/>
          <p:nvPr/>
        </p:nvSpPr>
        <p:spPr>
          <a:xfrm>
            <a:off x="1927751" y="2554798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hanya</a:t>
            </a:r>
            <a:r>
              <a:rPr lang="en-ID" sz="1400" b="1" dirty="0"/>
              <a:t>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</a:t>
            </a:r>
            <a:r>
              <a:rPr lang="en-ID" sz="1400" b="1" dirty="0" err="1"/>
              <a:t>satu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 pada </a:t>
            </a:r>
            <a:r>
              <a:rPr lang="en-ID" sz="1400" b="1" dirty="0" err="1"/>
              <a:t>satu</a:t>
            </a:r>
            <a:r>
              <a:rPr lang="en-ID" sz="1400" b="1" dirty="0"/>
              <a:t> </a:t>
            </a:r>
            <a:r>
              <a:rPr lang="en-ID" sz="1400" b="1" dirty="0" err="1"/>
              <a:t>waktu</a:t>
            </a:r>
            <a:r>
              <a:rPr lang="en-ID" sz="1400" b="1" dirty="0"/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CAAA079-9232-5087-5FC1-DDBBD1AB42A8}"/>
              </a:ext>
            </a:extLst>
          </p:cNvPr>
          <p:cNvSpPr txBox="1"/>
          <p:nvPr/>
        </p:nvSpPr>
        <p:spPr>
          <a:xfrm>
            <a:off x="1927751" y="307499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akan</a:t>
            </a:r>
            <a:r>
              <a:rPr lang="en-ID" sz="1400" b="1" dirty="0"/>
              <a:t> </a:t>
            </a:r>
            <a:r>
              <a:rPr lang="en-ID" sz="1400" b="1" dirty="0" err="1"/>
              <a:t>menyebabkan</a:t>
            </a:r>
            <a:r>
              <a:rPr lang="en-ID" sz="1400" b="1" dirty="0"/>
              <a:t> </a:t>
            </a:r>
            <a:r>
              <a:rPr lang="en-ID" sz="1400" b="1" dirty="0" err="1"/>
              <a:t>kesalahan</a:t>
            </a:r>
            <a:r>
              <a:rPr lang="en-ID" sz="1400" b="1" dirty="0"/>
              <a:t> </a:t>
            </a:r>
            <a:r>
              <a:rPr lang="en-ID" sz="1400" b="1" dirty="0" err="1"/>
              <a:t>jika</a:t>
            </a:r>
            <a:r>
              <a:rPr lang="en-ID" sz="1400" b="1" dirty="0"/>
              <a:t> </a:t>
            </a:r>
            <a:r>
              <a:rPr lang="en-ID" sz="1400" b="1" dirty="0" err="1"/>
              <a:t>lebih</a:t>
            </a:r>
            <a:r>
              <a:rPr lang="en-ID" sz="1400" b="1" dirty="0"/>
              <a:t> </a:t>
            </a:r>
            <a:r>
              <a:rPr lang="en-ID" sz="1400" b="1" dirty="0" err="1"/>
              <a:t>dari</a:t>
            </a:r>
            <a:r>
              <a:rPr lang="en-ID" sz="1400" b="1" dirty="0"/>
              <a:t> </a:t>
            </a:r>
            <a:r>
              <a:rPr lang="en-ID" sz="1400" b="1" dirty="0" err="1"/>
              <a:t>satu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87E5AD-800F-B188-7200-A30DE92BC3B0}"/>
              </a:ext>
            </a:extLst>
          </p:cNvPr>
          <p:cNvSpPr txBox="1"/>
          <p:nvPr/>
        </p:nvSpPr>
        <p:spPr>
          <a:xfrm>
            <a:off x="1927751" y="365954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akan</a:t>
            </a:r>
            <a:r>
              <a:rPr lang="en-ID" sz="1400" b="1" dirty="0"/>
              <a:t> </a:t>
            </a:r>
            <a:r>
              <a:rPr lang="en-ID" sz="1400" b="1" dirty="0" err="1"/>
              <a:t>menghasilkan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yang </a:t>
            </a:r>
            <a:r>
              <a:rPr lang="en-ID" sz="1400" b="1" dirty="0" err="1"/>
              <a:t>tidak</a:t>
            </a:r>
            <a:r>
              <a:rPr lang="en-ID" sz="1400" b="1" dirty="0"/>
              <a:t> </a:t>
            </a:r>
            <a:r>
              <a:rPr lang="en-ID" sz="1400" b="1" dirty="0" err="1"/>
              <a:t>terduga</a:t>
            </a:r>
            <a:r>
              <a:rPr lang="en-ID" sz="1400" b="1" dirty="0"/>
              <a:t> </a:t>
            </a:r>
            <a:r>
              <a:rPr lang="en-ID" sz="1400" b="1" dirty="0" err="1"/>
              <a:t>jika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</a:t>
            </a:r>
            <a:r>
              <a:rPr lang="en-ID" sz="1400" b="1" dirty="0" err="1"/>
              <a:t>lebih</a:t>
            </a:r>
            <a:r>
              <a:rPr lang="en-ID" sz="1400" b="1" dirty="0"/>
              <a:t> </a:t>
            </a:r>
            <a:r>
              <a:rPr lang="en-ID" sz="1400" b="1" dirty="0" err="1"/>
              <a:t>dari</a:t>
            </a:r>
            <a:r>
              <a:rPr lang="en-ID" sz="1400" b="1" dirty="0"/>
              <a:t> </a:t>
            </a:r>
            <a:r>
              <a:rPr lang="en-ID" sz="1400" b="1" dirty="0" err="1"/>
              <a:t>satu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10AD42-F673-D6DF-7837-2B78E74180AD}"/>
              </a:ext>
            </a:extLst>
          </p:cNvPr>
          <p:cNvSpPr txBox="1"/>
          <p:nvPr/>
        </p:nvSpPr>
        <p:spPr>
          <a:xfrm>
            <a:off x="1927751" y="423781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hanya</a:t>
            </a:r>
            <a:r>
              <a:rPr lang="en-ID" sz="1400" b="1" dirty="0"/>
              <a:t>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jika</a:t>
            </a:r>
            <a:r>
              <a:rPr lang="en-ID" sz="1400" b="1" dirty="0"/>
              <a:t> </a:t>
            </a:r>
            <a:r>
              <a:rPr lang="en-ID" sz="1400" b="1" dirty="0" err="1"/>
              <a:t>semua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 </a:t>
            </a:r>
            <a:r>
              <a:rPr lang="en-ID" sz="1400" b="1" dirty="0" err="1"/>
              <a:t>dalam</a:t>
            </a:r>
            <a:r>
              <a:rPr lang="en-ID" sz="1400" b="1" dirty="0"/>
              <a:t> SELECT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dalam</a:t>
            </a:r>
            <a:r>
              <a:rPr lang="en-ID" sz="1400" b="1" dirty="0"/>
              <a:t> </a:t>
            </a:r>
            <a:r>
              <a:rPr lang="en-ID" sz="1400" b="1" dirty="0" err="1"/>
              <a:t>fungsi</a:t>
            </a:r>
            <a:r>
              <a:rPr lang="en-ID" sz="1400" b="1" dirty="0"/>
              <a:t> </a:t>
            </a:r>
            <a:r>
              <a:rPr lang="en-ID" sz="1400" b="1" dirty="0" err="1"/>
              <a:t>agregat</a:t>
            </a:r>
            <a:r>
              <a:rPr lang="en-ID" sz="1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7392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05E0B-A4EA-6DA6-B41E-0A02E86F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E569FC-7A13-B605-6B55-DDD379557603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8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05A79221-2652-AFB9-DCA5-EF2B8DA3BE99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AFD5FEF-AF41-FCF2-C26B-5DF877874DA5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7757F8-3149-13AA-6ED9-53720D5B60F1}"/>
              </a:ext>
            </a:extLst>
          </p:cNvPr>
          <p:cNvSpPr txBox="1"/>
          <p:nvPr/>
        </p:nvSpPr>
        <p:spPr>
          <a:xfrm>
            <a:off x="1345903" y="2486531"/>
            <a:ext cx="989874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Pilihan</a:t>
            </a:r>
            <a:r>
              <a:rPr lang="en-ID" sz="1400" b="1" dirty="0"/>
              <a:t> A</a:t>
            </a:r>
            <a:r>
              <a:rPr lang="en-ID" sz="1400" dirty="0"/>
              <a:t>. </a:t>
            </a:r>
            <a:r>
              <a:rPr lang="en-ID" sz="1400" dirty="0" err="1"/>
              <a:t>Benar</a:t>
            </a:r>
            <a:r>
              <a:rPr lang="en-ID" sz="1400" dirty="0"/>
              <a:t>. WHERE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menyaring</a:t>
            </a:r>
            <a:r>
              <a:rPr lang="en-ID" sz="1400" dirty="0"/>
              <a:t> data </a:t>
            </a:r>
            <a:r>
              <a:rPr lang="en-ID" sz="1400" dirty="0" err="1"/>
              <a:t>sebelum</a:t>
            </a:r>
            <a:r>
              <a:rPr lang="en-ID" sz="1400" dirty="0"/>
              <a:t> GROUP BY, </a:t>
            </a:r>
            <a:r>
              <a:rPr lang="en-ID" sz="1400" dirty="0" err="1"/>
              <a:t>sedangkan</a:t>
            </a:r>
            <a:r>
              <a:rPr lang="en-ID" sz="1400" dirty="0"/>
              <a:t>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menyaring</a:t>
            </a:r>
            <a:r>
              <a:rPr lang="en-ID" sz="1400" dirty="0"/>
              <a:t> </a:t>
            </a:r>
            <a:r>
              <a:rPr lang="en-ID" sz="1400" dirty="0" err="1"/>
              <a:t>hasil</a:t>
            </a:r>
            <a:r>
              <a:rPr lang="en-ID" sz="1400" dirty="0"/>
              <a:t> </a:t>
            </a:r>
            <a:r>
              <a:rPr lang="en-ID" sz="1400" dirty="0" err="1"/>
              <a:t>setelah</a:t>
            </a:r>
            <a:r>
              <a:rPr lang="en-ID" sz="1400" dirty="0"/>
              <a:t> </a:t>
            </a:r>
            <a:r>
              <a:rPr lang="en-ID" sz="1400" dirty="0" err="1"/>
              <a:t>pengelompokan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B</a:t>
            </a:r>
            <a:r>
              <a:rPr lang="en-ID" sz="1400" dirty="0"/>
              <a:t>. Salah. WHERE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sebelum</a:t>
            </a:r>
            <a:r>
              <a:rPr lang="en-ID" sz="1400" dirty="0"/>
              <a:t> </a:t>
            </a:r>
            <a:r>
              <a:rPr lang="en-ID" sz="1400" dirty="0" err="1"/>
              <a:t>pengelompokan</a:t>
            </a:r>
            <a:r>
              <a:rPr lang="en-ID" sz="1400" dirty="0"/>
              <a:t>, dan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setelah</a:t>
            </a:r>
            <a:r>
              <a:rPr lang="en-ID" sz="1400" dirty="0"/>
              <a:t> </a:t>
            </a:r>
            <a:r>
              <a:rPr lang="en-ID" sz="1400" dirty="0" err="1"/>
              <a:t>pengelompokan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C</a:t>
            </a:r>
            <a:r>
              <a:rPr lang="en-ID" sz="1400" dirty="0"/>
              <a:t>. Salah. WHERE </a:t>
            </a:r>
            <a:r>
              <a:rPr lang="en-ID" sz="1400" dirty="0" err="1"/>
              <a:t>dapat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tanpa</a:t>
            </a:r>
            <a:r>
              <a:rPr lang="en-ID" sz="1400" dirty="0"/>
              <a:t> </a:t>
            </a:r>
            <a:r>
              <a:rPr lang="en-ID" sz="1400" dirty="0" err="1"/>
              <a:t>fungsi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, dan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memfilter</a:t>
            </a:r>
            <a:r>
              <a:rPr lang="en-ID" sz="1400" dirty="0"/>
              <a:t> </a:t>
            </a:r>
            <a:r>
              <a:rPr lang="en-ID" sz="1400" dirty="0" err="1"/>
              <a:t>hasil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D</a:t>
            </a:r>
            <a:r>
              <a:rPr lang="en-ID" sz="1400" dirty="0"/>
              <a:t>. </a:t>
            </a:r>
            <a:r>
              <a:rPr lang="en-ID" sz="1400" dirty="0" err="1"/>
              <a:t>Benar</a:t>
            </a:r>
            <a:r>
              <a:rPr lang="en-ID" sz="1400" dirty="0"/>
              <a:t>. WHERE dan HAVING </a:t>
            </a:r>
            <a:r>
              <a:rPr lang="en-ID" sz="1400" dirty="0" err="1"/>
              <a:t>dapat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bersamaan</a:t>
            </a:r>
            <a:r>
              <a:rPr lang="en-ID" sz="1400" dirty="0"/>
              <a:t>, </a:t>
            </a:r>
            <a:r>
              <a:rPr lang="en-ID" sz="1400" dirty="0" err="1"/>
              <a:t>tetapi</a:t>
            </a:r>
            <a:r>
              <a:rPr lang="en-ID" sz="1400" dirty="0"/>
              <a:t> HAVING </a:t>
            </a:r>
            <a:r>
              <a:rPr lang="en-ID" sz="1400" dirty="0" err="1"/>
              <a:t>memfilter</a:t>
            </a:r>
            <a:r>
              <a:rPr lang="en-ID" sz="1400" dirty="0"/>
              <a:t> </a:t>
            </a:r>
            <a:r>
              <a:rPr lang="en-ID" sz="1400" dirty="0" err="1"/>
              <a:t>hasil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E</a:t>
            </a:r>
            <a:r>
              <a:rPr lang="en-ID" sz="1400" dirty="0"/>
              <a:t>. Salah. WHERE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menyaring</a:t>
            </a:r>
            <a:r>
              <a:rPr lang="en-ID" sz="1400" dirty="0"/>
              <a:t> data </a:t>
            </a:r>
            <a:r>
              <a:rPr lang="en-ID" sz="1400" dirty="0" err="1"/>
              <a:t>sebelum</a:t>
            </a:r>
            <a:r>
              <a:rPr lang="en-ID" sz="1400" dirty="0"/>
              <a:t> </a:t>
            </a:r>
            <a:r>
              <a:rPr lang="en-ID" sz="1400" dirty="0" err="1"/>
              <a:t>pengelompokan</a:t>
            </a:r>
            <a:r>
              <a:rPr lang="en-ID" sz="1400" dirty="0"/>
              <a:t>, dan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memfilter</a:t>
            </a:r>
            <a:r>
              <a:rPr lang="en-ID" sz="1400" dirty="0"/>
              <a:t> </a:t>
            </a:r>
            <a:r>
              <a:rPr lang="en-ID" sz="1400" dirty="0" err="1"/>
              <a:t>hasil</a:t>
            </a:r>
            <a:r>
              <a:rPr lang="en-ID" sz="1400" dirty="0"/>
              <a:t> </a:t>
            </a:r>
            <a:r>
              <a:rPr lang="en-ID" sz="1400" dirty="0" err="1"/>
              <a:t>agregasi</a:t>
            </a:r>
            <a:r>
              <a:rPr lang="en-ID" sz="1400" dirty="0"/>
              <a:t>, </a:t>
            </a:r>
            <a:r>
              <a:rPr lang="en-ID" sz="1400" dirty="0" err="1"/>
              <a:t>bukan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mengelompokkan</a:t>
            </a:r>
            <a:r>
              <a:rPr lang="en-ID" sz="1400" dirty="0"/>
              <a:t> data.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4AB2A0-7932-4ABA-B040-602B1E0B1A0C}"/>
              </a:ext>
            </a:extLst>
          </p:cNvPr>
          <p:cNvSpPr txBox="1"/>
          <p:nvPr/>
        </p:nvSpPr>
        <p:spPr>
          <a:xfrm>
            <a:off x="1146627" y="1107623"/>
            <a:ext cx="989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</a:t>
            </a:r>
            <a:r>
              <a:rPr lang="en-ID" b="1" dirty="0" err="1"/>
              <a:t>berikut</a:t>
            </a:r>
            <a:r>
              <a:rPr lang="en-ID" b="1" dirty="0"/>
              <a:t> </a:t>
            </a:r>
            <a:r>
              <a:rPr lang="en-ID" b="1" dirty="0" err="1"/>
              <a:t>ini</a:t>
            </a:r>
            <a:r>
              <a:rPr lang="en-ID" b="1" dirty="0"/>
              <a:t> yang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mengenai</a:t>
            </a:r>
            <a:r>
              <a:rPr lang="en-ID" b="1" dirty="0"/>
              <a:t> </a:t>
            </a:r>
            <a:r>
              <a:rPr lang="en-ID" b="1" dirty="0" err="1"/>
              <a:t>penggunaan</a:t>
            </a:r>
            <a:r>
              <a:rPr lang="en-ID" b="1" dirty="0"/>
              <a:t> GROUP BY </a:t>
            </a:r>
            <a:r>
              <a:rPr lang="en-ID" b="1" dirty="0" err="1"/>
              <a:t>dengan</a:t>
            </a:r>
            <a:r>
              <a:rPr lang="en-ID" b="1" dirty="0"/>
              <a:t> </a:t>
            </a:r>
            <a:r>
              <a:rPr lang="en-ID" b="1" dirty="0" err="1"/>
              <a:t>lebih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</a:t>
            </a:r>
            <a:r>
              <a:rPr lang="en-ID" b="1" dirty="0" err="1"/>
              <a:t>satu</a:t>
            </a:r>
            <a:r>
              <a:rPr lang="en-ID" b="1" dirty="0"/>
              <a:t> </a:t>
            </a:r>
            <a:r>
              <a:rPr lang="en-ID" b="1" dirty="0" err="1"/>
              <a:t>kolom</a:t>
            </a:r>
            <a:r>
              <a:rPr lang="en-ID" b="1" dirty="0"/>
              <a:t>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3B8674-2B5E-BD71-D852-631733E4BFE7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08EED2-AD18-9FA0-6448-A55E45511231}"/>
              </a:ext>
            </a:extLst>
          </p:cNvPr>
          <p:cNvSpPr txBox="1"/>
          <p:nvPr/>
        </p:nvSpPr>
        <p:spPr>
          <a:xfrm>
            <a:off x="1927751" y="1904884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</a:t>
            </a:r>
            <a:r>
              <a:rPr lang="en-ID" sz="1400" b="1" dirty="0" err="1"/>
              <a:t>lebih</a:t>
            </a:r>
            <a:r>
              <a:rPr lang="en-ID" sz="1400" b="1" dirty="0"/>
              <a:t> </a:t>
            </a:r>
            <a:r>
              <a:rPr lang="en-ID" sz="1400" b="1" dirty="0" err="1"/>
              <a:t>dari</a:t>
            </a:r>
            <a:r>
              <a:rPr lang="en-ID" sz="1400" b="1" dirty="0"/>
              <a:t> </a:t>
            </a:r>
            <a:r>
              <a:rPr lang="en-ID" sz="1400" b="1" dirty="0" err="1"/>
              <a:t>satu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 </a:t>
            </a:r>
            <a:r>
              <a:rPr lang="en-ID" sz="1400" b="1" dirty="0" err="1"/>
              <a:t>jika</a:t>
            </a:r>
            <a:r>
              <a:rPr lang="en-ID" sz="1400" b="1" dirty="0"/>
              <a:t> </a:t>
            </a:r>
            <a:r>
              <a:rPr lang="en-ID" sz="1400" b="1" dirty="0" err="1"/>
              <a:t>kolom-kolom</a:t>
            </a:r>
            <a:r>
              <a:rPr lang="en-ID" sz="1400" b="1" dirty="0"/>
              <a:t> </a:t>
            </a:r>
            <a:r>
              <a:rPr lang="en-ID" sz="1400" b="1" dirty="0" err="1"/>
              <a:t>tersebut</a:t>
            </a:r>
            <a:r>
              <a:rPr lang="en-ID" sz="1400" b="1" dirty="0"/>
              <a:t> </a:t>
            </a:r>
            <a:r>
              <a:rPr lang="en-ID" sz="1400" b="1" dirty="0" err="1"/>
              <a:t>dikelompokkan</a:t>
            </a:r>
            <a:r>
              <a:rPr lang="en-ID" sz="1400" b="1" dirty="0"/>
              <a:t> </a:t>
            </a:r>
            <a:r>
              <a:rPr lang="en-ID" sz="1400" b="1" dirty="0" err="1"/>
              <a:t>secara</a:t>
            </a:r>
            <a:r>
              <a:rPr lang="en-ID" sz="1400" b="1" dirty="0"/>
              <a:t> </a:t>
            </a:r>
            <a:r>
              <a:rPr lang="en-ID" sz="1400" b="1" dirty="0" err="1"/>
              <a:t>bersamaan</a:t>
            </a:r>
            <a:r>
              <a:rPr lang="en-ID" sz="1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8827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558DF4-C875-046C-B2F8-54EF5B4C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25C331-1CDE-AE6D-7F75-14A146D2862B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9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C7B2985D-3C16-D181-71E0-9BF3BA26293D}"/>
              </a:ext>
            </a:extLst>
          </p:cNvPr>
          <p:cNvSpPr/>
          <p:nvPr/>
        </p:nvSpPr>
        <p:spPr>
          <a:xfrm>
            <a:off x="8461829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D7BEF30C-0975-42CD-5214-A8BE442C6E97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9FF8E08-7D1B-4958-B789-D639CE13D6FD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05045C-2797-3C51-DFB8-F60FA0B3073F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Pernyataan</a:t>
            </a:r>
            <a:r>
              <a:rPr lang="en-ID" b="1" dirty="0"/>
              <a:t> SQL mana yang </a:t>
            </a:r>
            <a:r>
              <a:rPr lang="en-ID" b="1" dirty="0" err="1"/>
              <a:t>akan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total </a:t>
            </a:r>
            <a:r>
              <a:rPr lang="en-ID" b="1" dirty="0" err="1"/>
              <a:t>gaji</a:t>
            </a:r>
            <a:r>
              <a:rPr lang="en-ID" b="1" dirty="0"/>
              <a:t> (</a:t>
            </a:r>
            <a:r>
              <a:rPr lang="en-ID" b="1" dirty="0" err="1"/>
              <a:t>Gaji</a:t>
            </a:r>
            <a:r>
              <a:rPr lang="en-ID" b="1" dirty="0"/>
              <a:t>)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setiap</a:t>
            </a:r>
            <a:r>
              <a:rPr lang="en-ID" b="1" dirty="0"/>
              <a:t> </a:t>
            </a:r>
            <a:r>
              <a:rPr lang="en-ID" b="1" dirty="0" err="1"/>
              <a:t>NoCab</a:t>
            </a:r>
            <a:r>
              <a:rPr lang="en-ID" b="1" dirty="0"/>
              <a:t> (Cabang) yang </a:t>
            </a:r>
            <a:r>
              <a:rPr lang="en-ID" b="1" dirty="0" err="1"/>
              <a:t>hanya</a:t>
            </a:r>
            <a:r>
              <a:rPr lang="en-ID" b="1" dirty="0"/>
              <a:t> </a:t>
            </a:r>
            <a:r>
              <a:rPr lang="en-ID" b="1" dirty="0" err="1"/>
              <a:t>memiliki</a:t>
            </a:r>
            <a:r>
              <a:rPr lang="en-ID" b="1" dirty="0"/>
              <a:t> </a:t>
            </a:r>
            <a:r>
              <a:rPr lang="en-ID" b="1" dirty="0" err="1"/>
              <a:t>Jabatan</a:t>
            </a:r>
            <a:r>
              <a:rPr lang="en-ID" b="1" dirty="0"/>
              <a:t> "Staf"?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5E5128-D47B-805A-D192-C84E7223AD25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AE46F9-C3D7-AAE3-BE16-E227B593B8FD}"/>
              </a:ext>
            </a:extLst>
          </p:cNvPr>
          <p:cNvSpPr txBox="1"/>
          <p:nvPr/>
        </p:nvSpPr>
        <p:spPr>
          <a:xfrm>
            <a:off x="1562099" y="24968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0F23BC-D2BE-2D2B-4000-D2EB06BD6378}"/>
              </a:ext>
            </a:extLst>
          </p:cNvPr>
          <p:cNvSpPr txBox="1"/>
          <p:nvPr/>
        </p:nvSpPr>
        <p:spPr>
          <a:xfrm>
            <a:off x="1562099" y="302842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8D3450-D6AB-8F9C-E411-7F3BA8809686}"/>
              </a:ext>
            </a:extLst>
          </p:cNvPr>
          <p:cNvSpPr txBox="1"/>
          <p:nvPr/>
        </p:nvSpPr>
        <p:spPr>
          <a:xfrm>
            <a:off x="1562099" y="3600739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8118BB-5988-6132-00BA-E4494C25B2A1}"/>
              </a:ext>
            </a:extLst>
          </p:cNvPr>
          <p:cNvSpPr txBox="1"/>
          <p:nvPr/>
        </p:nvSpPr>
        <p:spPr>
          <a:xfrm>
            <a:off x="1562099" y="419795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  <a:endParaRPr lang="en-ID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E4D9FA-B6F5-3456-C8E4-BDB179C25327}"/>
              </a:ext>
            </a:extLst>
          </p:cNvPr>
          <p:cNvSpPr txBox="1"/>
          <p:nvPr/>
        </p:nvSpPr>
        <p:spPr>
          <a:xfrm>
            <a:off x="1927751" y="3650513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NoCab</a:t>
            </a:r>
            <a:r>
              <a:rPr lang="en-ID" sz="1400" b="1" dirty="0"/>
              <a:t>, SUM(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pegawai</a:t>
            </a:r>
            <a:r>
              <a:rPr lang="en-ID" sz="1400" b="1" dirty="0"/>
              <a:t> WHERE </a:t>
            </a:r>
            <a:r>
              <a:rPr lang="en-ID" sz="1400" b="1" dirty="0" err="1"/>
              <a:t>Jabatan</a:t>
            </a:r>
            <a:r>
              <a:rPr lang="en-ID" sz="1400" b="1" dirty="0"/>
              <a:t> = 'Staf' GROUP BY </a:t>
            </a:r>
            <a:r>
              <a:rPr lang="en-ID" sz="1400" b="1" dirty="0" err="1"/>
              <a:t>NoCab</a:t>
            </a:r>
            <a:r>
              <a:rPr lang="en-ID" sz="1400" b="1" dirty="0"/>
              <a:t>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B4EEB9-13FF-C7F7-4B69-2F4C7469288A}"/>
              </a:ext>
            </a:extLst>
          </p:cNvPr>
          <p:cNvSpPr txBox="1"/>
          <p:nvPr/>
        </p:nvSpPr>
        <p:spPr>
          <a:xfrm>
            <a:off x="1927751" y="2554798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NoCab</a:t>
            </a:r>
            <a:r>
              <a:rPr lang="en-ID" sz="1400" b="1" dirty="0"/>
              <a:t>, SUM(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pegawai</a:t>
            </a:r>
            <a:r>
              <a:rPr lang="en-ID" sz="1400" b="1" dirty="0"/>
              <a:t> GROUP BY </a:t>
            </a:r>
            <a:r>
              <a:rPr lang="en-ID" sz="1400" b="1" dirty="0" err="1"/>
              <a:t>NoCab</a:t>
            </a:r>
            <a:r>
              <a:rPr lang="en-ID" sz="1400" b="1" dirty="0"/>
              <a:t> HAVING </a:t>
            </a:r>
            <a:r>
              <a:rPr lang="en-ID" sz="1400" b="1" dirty="0" err="1"/>
              <a:t>Jabatan</a:t>
            </a:r>
            <a:r>
              <a:rPr lang="en-ID" sz="1400" b="1" dirty="0"/>
              <a:t> = 'Staf';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11AC4DE-13F3-B7D3-7E10-37BDEC7A28DB}"/>
              </a:ext>
            </a:extLst>
          </p:cNvPr>
          <p:cNvSpPr txBox="1"/>
          <p:nvPr/>
        </p:nvSpPr>
        <p:spPr>
          <a:xfrm>
            <a:off x="1927751" y="307499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NoCab</a:t>
            </a:r>
            <a:r>
              <a:rPr lang="en-ID" sz="1400" b="1" dirty="0"/>
              <a:t>, SUM(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pegawai</a:t>
            </a:r>
            <a:r>
              <a:rPr lang="en-ID" sz="1400" b="1" dirty="0"/>
              <a:t> WHERE </a:t>
            </a:r>
            <a:r>
              <a:rPr lang="en-ID" sz="1400" b="1" dirty="0" err="1"/>
              <a:t>Jabatan</a:t>
            </a:r>
            <a:r>
              <a:rPr lang="en-ID" sz="1400" b="1" dirty="0"/>
              <a:t> = 'Staf' HAVING SUM(</a:t>
            </a:r>
            <a:r>
              <a:rPr lang="en-ID" sz="1400" b="1" dirty="0" err="1"/>
              <a:t>Gaji</a:t>
            </a:r>
            <a:r>
              <a:rPr lang="en-ID" sz="1400" b="1" dirty="0"/>
              <a:t>);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969F388-C9DE-E3E8-F380-63198E6B75DA}"/>
              </a:ext>
            </a:extLst>
          </p:cNvPr>
          <p:cNvSpPr txBox="1"/>
          <p:nvPr/>
        </p:nvSpPr>
        <p:spPr>
          <a:xfrm>
            <a:off x="1927751" y="195079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NoCab</a:t>
            </a:r>
            <a:r>
              <a:rPr lang="en-ID" sz="1400" b="1" dirty="0"/>
              <a:t>, COUNT(*) FROM </a:t>
            </a:r>
            <a:r>
              <a:rPr lang="en-ID" sz="1400" b="1" dirty="0" err="1"/>
              <a:t>pegawai</a:t>
            </a:r>
            <a:r>
              <a:rPr lang="en-ID" sz="1400" b="1" dirty="0"/>
              <a:t> WHERE </a:t>
            </a:r>
            <a:r>
              <a:rPr lang="en-ID" sz="1400" b="1" dirty="0" err="1"/>
              <a:t>Jabatan</a:t>
            </a:r>
            <a:r>
              <a:rPr lang="en-ID" sz="1400" b="1" dirty="0"/>
              <a:t> = 'Staf' GROUP BY </a:t>
            </a:r>
            <a:r>
              <a:rPr lang="en-ID" sz="1400" b="1" dirty="0" err="1"/>
              <a:t>NoCab</a:t>
            </a:r>
            <a:r>
              <a:rPr lang="en-ID" sz="1400" b="1" dirty="0"/>
              <a:t> HAVING SUM(</a:t>
            </a:r>
            <a:r>
              <a:rPr lang="en-ID" sz="1400" b="1" dirty="0" err="1"/>
              <a:t>Gaji</a:t>
            </a:r>
            <a:r>
              <a:rPr lang="en-ID" sz="1400" b="1" dirty="0"/>
              <a:t>) &gt; 2000000;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0A07121-B2B5-001B-45ED-89CB56E11403}"/>
              </a:ext>
            </a:extLst>
          </p:cNvPr>
          <p:cNvSpPr txBox="1"/>
          <p:nvPr/>
        </p:nvSpPr>
        <p:spPr>
          <a:xfrm>
            <a:off x="1927751" y="423781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NoCab</a:t>
            </a:r>
            <a:r>
              <a:rPr lang="en-ID" sz="1400" b="1" dirty="0"/>
              <a:t>, SUM(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pegawai</a:t>
            </a:r>
            <a:r>
              <a:rPr lang="en-ID" sz="1400" b="1" dirty="0"/>
              <a:t> HAVING </a:t>
            </a:r>
            <a:r>
              <a:rPr lang="en-ID" sz="1400" b="1" dirty="0" err="1"/>
              <a:t>Jabatan</a:t>
            </a:r>
            <a:r>
              <a:rPr lang="en-ID" sz="1400" b="1" dirty="0"/>
              <a:t> = 'Staf' GROUP BY </a:t>
            </a:r>
            <a:r>
              <a:rPr lang="en-ID" sz="1400" b="1" dirty="0" err="1"/>
              <a:t>NoCab</a:t>
            </a:r>
            <a:r>
              <a:rPr lang="en-ID" sz="1400" b="1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820986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F93491C3-4C01-A695-76D2-98DDAB5C9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2F9F44C4-671E-EB30-C693-7ECFFE593177}"/>
              </a:ext>
            </a:extLst>
          </p:cNvPr>
          <p:cNvSpPr/>
          <p:nvPr/>
        </p:nvSpPr>
        <p:spPr>
          <a:xfrm>
            <a:off x="1274164" y="1154243"/>
            <a:ext cx="1334125" cy="1484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Rectangle 16">
            <a:hlinkClick r:id="rId4" action="ppaction://hlinksldjump"/>
            <a:extLst>
              <a:ext uri="{FF2B5EF4-FFF2-40B4-BE49-F238E27FC236}">
                <a16:creationId xmlns:a16="http://schemas.microsoft.com/office/drawing/2014/main" id="{2CF8F31E-F25F-545C-F9F9-143D37A198B1}"/>
              </a:ext>
            </a:extLst>
          </p:cNvPr>
          <p:cNvSpPr/>
          <p:nvPr/>
        </p:nvSpPr>
        <p:spPr>
          <a:xfrm>
            <a:off x="2823564" y="1154243"/>
            <a:ext cx="1334125" cy="1484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8" name="Rectangle 17">
            <a:hlinkClick r:id="rId5" action="ppaction://hlinksldjump"/>
            <a:extLst>
              <a:ext uri="{FF2B5EF4-FFF2-40B4-BE49-F238E27FC236}">
                <a16:creationId xmlns:a16="http://schemas.microsoft.com/office/drawing/2014/main" id="{FF90BBCB-975F-D1A9-42DD-1AB6E79426F4}"/>
              </a:ext>
            </a:extLst>
          </p:cNvPr>
          <p:cNvSpPr/>
          <p:nvPr/>
        </p:nvSpPr>
        <p:spPr>
          <a:xfrm>
            <a:off x="4372964" y="1154243"/>
            <a:ext cx="1334125" cy="1484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9" name="Rectangle 18">
            <a:hlinkClick r:id="rId6" action="ppaction://hlinksldjump"/>
            <a:extLst>
              <a:ext uri="{FF2B5EF4-FFF2-40B4-BE49-F238E27FC236}">
                <a16:creationId xmlns:a16="http://schemas.microsoft.com/office/drawing/2014/main" id="{5FBEDF93-5E97-5CB0-B798-7896A458CE52}"/>
              </a:ext>
            </a:extLst>
          </p:cNvPr>
          <p:cNvSpPr/>
          <p:nvPr/>
        </p:nvSpPr>
        <p:spPr>
          <a:xfrm>
            <a:off x="1272350" y="2767143"/>
            <a:ext cx="1334125" cy="1484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0" name="Rectangle 19">
            <a:hlinkClick r:id="rId7" action="ppaction://hlinksldjump"/>
            <a:extLst>
              <a:ext uri="{FF2B5EF4-FFF2-40B4-BE49-F238E27FC236}">
                <a16:creationId xmlns:a16="http://schemas.microsoft.com/office/drawing/2014/main" id="{7ED86870-9830-1132-9AEC-B6CA4DC40D0B}"/>
              </a:ext>
            </a:extLst>
          </p:cNvPr>
          <p:cNvSpPr/>
          <p:nvPr/>
        </p:nvSpPr>
        <p:spPr>
          <a:xfrm>
            <a:off x="2836264" y="2767143"/>
            <a:ext cx="1334125" cy="1484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5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1" name="Rectangle 20">
            <a:hlinkClick r:id="rId8" action="ppaction://hlinksldjump"/>
            <a:extLst>
              <a:ext uri="{FF2B5EF4-FFF2-40B4-BE49-F238E27FC236}">
                <a16:creationId xmlns:a16="http://schemas.microsoft.com/office/drawing/2014/main" id="{F20C6C80-D76E-BDC6-F7F4-E59AEE8C22F0}"/>
              </a:ext>
            </a:extLst>
          </p:cNvPr>
          <p:cNvSpPr/>
          <p:nvPr/>
        </p:nvSpPr>
        <p:spPr>
          <a:xfrm>
            <a:off x="4371150" y="2767143"/>
            <a:ext cx="1334125" cy="1484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6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2" name="Rectangle 21">
            <a:hlinkClick r:id="rId9" action="ppaction://hlinksldjump"/>
            <a:extLst>
              <a:ext uri="{FF2B5EF4-FFF2-40B4-BE49-F238E27FC236}">
                <a16:creationId xmlns:a16="http://schemas.microsoft.com/office/drawing/2014/main" id="{B147342D-02B4-D5D6-34CB-CB4AA6FB79F5}"/>
              </a:ext>
            </a:extLst>
          </p:cNvPr>
          <p:cNvSpPr/>
          <p:nvPr/>
        </p:nvSpPr>
        <p:spPr>
          <a:xfrm>
            <a:off x="1274164" y="4380043"/>
            <a:ext cx="1334125" cy="1484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7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3" name="Rectangle 22">
            <a:hlinkClick r:id="rId10" action="ppaction://hlinksldjump"/>
            <a:extLst>
              <a:ext uri="{FF2B5EF4-FFF2-40B4-BE49-F238E27FC236}">
                <a16:creationId xmlns:a16="http://schemas.microsoft.com/office/drawing/2014/main" id="{F3C5EFAA-AD1D-7042-80AF-719371BCA10F}"/>
              </a:ext>
            </a:extLst>
          </p:cNvPr>
          <p:cNvSpPr/>
          <p:nvPr/>
        </p:nvSpPr>
        <p:spPr>
          <a:xfrm>
            <a:off x="2823564" y="4380043"/>
            <a:ext cx="1334125" cy="1484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8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4" name="Rectangle 23">
            <a:hlinkClick r:id="rId11" action="ppaction://hlinksldjump"/>
            <a:extLst>
              <a:ext uri="{FF2B5EF4-FFF2-40B4-BE49-F238E27FC236}">
                <a16:creationId xmlns:a16="http://schemas.microsoft.com/office/drawing/2014/main" id="{A75C30F2-AE7A-995E-C282-5DEE1F4D92AA}"/>
              </a:ext>
            </a:extLst>
          </p:cNvPr>
          <p:cNvSpPr/>
          <p:nvPr/>
        </p:nvSpPr>
        <p:spPr>
          <a:xfrm>
            <a:off x="4372964" y="4380043"/>
            <a:ext cx="1334125" cy="14840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9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A61E861-6786-05C0-CFDE-65C582F0DA35}"/>
              </a:ext>
            </a:extLst>
          </p:cNvPr>
          <p:cNvSpPr/>
          <p:nvPr/>
        </p:nvSpPr>
        <p:spPr>
          <a:xfrm>
            <a:off x="9191454" y="1199213"/>
            <a:ext cx="1872342" cy="3124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Symbol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2A1BE4-6304-9D05-8BDC-D9CC29AF2D88}"/>
              </a:ext>
            </a:extLst>
          </p:cNvPr>
          <p:cNvSpPr/>
          <p:nvPr/>
        </p:nvSpPr>
        <p:spPr>
          <a:xfrm>
            <a:off x="7159817" y="1199213"/>
            <a:ext cx="1872342" cy="3124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Arial Black" panose="020B0A04020102020204" pitchFamily="34" charset="0"/>
              </a:rPr>
              <a:t>Kelompok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8C1FF8B-58E6-62FE-694F-40886D9E5DF5}"/>
              </a:ext>
            </a:extLst>
          </p:cNvPr>
          <p:cNvSpPr/>
          <p:nvPr/>
        </p:nvSpPr>
        <p:spPr>
          <a:xfrm>
            <a:off x="9191454" y="1624143"/>
            <a:ext cx="1872342" cy="14840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DE9877A-2B32-9E4E-8C2F-A1C989C1F49E}"/>
              </a:ext>
            </a:extLst>
          </p:cNvPr>
          <p:cNvSpPr/>
          <p:nvPr/>
        </p:nvSpPr>
        <p:spPr>
          <a:xfrm>
            <a:off x="7159817" y="1624143"/>
            <a:ext cx="1872342" cy="14840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D66D838-3905-8241-1B1D-57FEA083361F}"/>
              </a:ext>
            </a:extLst>
          </p:cNvPr>
          <p:cNvSpPr/>
          <p:nvPr/>
        </p:nvSpPr>
        <p:spPr>
          <a:xfrm>
            <a:off x="9296458" y="1724583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6A3E873-9A0B-9375-0408-CB98F93B6EFD}"/>
              </a:ext>
            </a:extLst>
          </p:cNvPr>
          <p:cNvSpPr/>
          <p:nvPr/>
        </p:nvSpPr>
        <p:spPr>
          <a:xfrm>
            <a:off x="10350766" y="1724583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696B843-99FD-0A44-AF9C-7BB9C42492E2}"/>
              </a:ext>
            </a:extLst>
          </p:cNvPr>
          <p:cNvSpPr/>
          <p:nvPr/>
        </p:nvSpPr>
        <p:spPr>
          <a:xfrm>
            <a:off x="9820630" y="2099857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A82082-2C9D-1054-16AA-A1B59D1558B5}"/>
              </a:ext>
            </a:extLst>
          </p:cNvPr>
          <p:cNvSpPr/>
          <p:nvPr/>
        </p:nvSpPr>
        <p:spPr>
          <a:xfrm>
            <a:off x="9296458" y="2525530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6DA83C0-47F0-8723-2AF4-FECB48BD124C}"/>
              </a:ext>
            </a:extLst>
          </p:cNvPr>
          <p:cNvSpPr/>
          <p:nvPr/>
        </p:nvSpPr>
        <p:spPr>
          <a:xfrm>
            <a:off x="10350766" y="2510349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C04E32-4975-74DD-E9CC-5470FCA18EF3}"/>
              </a:ext>
            </a:extLst>
          </p:cNvPr>
          <p:cNvSpPr/>
          <p:nvPr/>
        </p:nvSpPr>
        <p:spPr>
          <a:xfrm>
            <a:off x="9189096" y="3281507"/>
            <a:ext cx="1872342" cy="14840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07499E-0EC1-6EEC-503C-9E3551B5C143}"/>
              </a:ext>
            </a:extLst>
          </p:cNvPr>
          <p:cNvSpPr/>
          <p:nvPr/>
        </p:nvSpPr>
        <p:spPr>
          <a:xfrm>
            <a:off x="7157459" y="3281507"/>
            <a:ext cx="1872342" cy="14840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1838AF-9D40-8B73-24AF-430020B4EF44}"/>
              </a:ext>
            </a:extLst>
          </p:cNvPr>
          <p:cNvSpPr/>
          <p:nvPr/>
        </p:nvSpPr>
        <p:spPr>
          <a:xfrm>
            <a:off x="9294100" y="3396937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19971EA-46BD-6BFD-1387-B9C67AB54E94}"/>
              </a:ext>
            </a:extLst>
          </p:cNvPr>
          <p:cNvSpPr/>
          <p:nvPr/>
        </p:nvSpPr>
        <p:spPr>
          <a:xfrm>
            <a:off x="10348408" y="3396937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87EC7CA-2B65-8096-6A49-85596DDA307B}"/>
              </a:ext>
            </a:extLst>
          </p:cNvPr>
          <p:cNvSpPr/>
          <p:nvPr/>
        </p:nvSpPr>
        <p:spPr>
          <a:xfrm>
            <a:off x="9818272" y="3772211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DBEC066-8937-B16D-4ED5-ABBA54222B44}"/>
              </a:ext>
            </a:extLst>
          </p:cNvPr>
          <p:cNvSpPr/>
          <p:nvPr/>
        </p:nvSpPr>
        <p:spPr>
          <a:xfrm>
            <a:off x="9294100" y="4197884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238E1B2-49F0-B440-F6B2-44E2994F1239}"/>
              </a:ext>
            </a:extLst>
          </p:cNvPr>
          <p:cNvSpPr/>
          <p:nvPr/>
        </p:nvSpPr>
        <p:spPr>
          <a:xfrm>
            <a:off x="10348408" y="4182703"/>
            <a:ext cx="599606" cy="470643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</a:t>
            </a:r>
            <a:endParaRPr lang="en-ID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432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05E0B-A4EA-6DA6-B41E-0A02E86F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E569FC-7A13-B605-6B55-DDD379557603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9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B3FC128D-F911-F38D-D77B-165E8AF8F36A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DB95981-200D-67EE-7D8D-E228DE572986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2AA98E-6E90-95A0-48F2-9E252D5106D4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Pernyataan</a:t>
            </a:r>
            <a:r>
              <a:rPr lang="en-ID" b="1" dirty="0"/>
              <a:t> SQL mana yang </a:t>
            </a:r>
            <a:r>
              <a:rPr lang="en-ID" b="1" dirty="0" err="1"/>
              <a:t>akan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total </a:t>
            </a:r>
            <a:r>
              <a:rPr lang="en-ID" b="1" dirty="0" err="1"/>
              <a:t>gaji</a:t>
            </a:r>
            <a:r>
              <a:rPr lang="en-ID" b="1" dirty="0"/>
              <a:t> (</a:t>
            </a:r>
            <a:r>
              <a:rPr lang="en-ID" b="1" dirty="0" err="1"/>
              <a:t>Gaji</a:t>
            </a:r>
            <a:r>
              <a:rPr lang="en-ID" b="1" dirty="0"/>
              <a:t>)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setiap</a:t>
            </a:r>
            <a:r>
              <a:rPr lang="en-ID" b="1" dirty="0"/>
              <a:t> </a:t>
            </a:r>
            <a:r>
              <a:rPr lang="en-ID" b="1" dirty="0" err="1"/>
              <a:t>NoCab</a:t>
            </a:r>
            <a:r>
              <a:rPr lang="en-ID" b="1" dirty="0"/>
              <a:t> (Cabang) yang </a:t>
            </a:r>
            <a:r>
              <a:rPr lang="en-ID" b="1" dirty="0" err="1"/>
              <a:t>hanya</a:t>
            </a:r>
            <a:r>
              <a:rPr lang="en-ID" b="1" dirty="0"/>
              <a:t> </a:t>
            </a:r>
            <a:r>
              <a:rPr lang="en-ID" b="1" dirty="0" err="1"/>
              <a:t>memiliki</a:t>
            </a:r>
            <a:r>
              <a:rPr lang="en-ID" b="1" dirty="0"/>
              <a:t> </a:t>
            </a:r>
            <a:r>
              <a:rPr lang="en-ID" b="1" dirty="0" err="1"/>
              <a:t>Jabatan</a:t>
            </a:r>
            <a:r>
              <a:rPr lang="en-ID" b="1" dirty="0"/>
              <a:t> "Staf"?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55761A-6795-E5C5-C367-4B8AF0D044B7}"/>
              </a:ext>
            </a:extLst>
          </p:cNvPr>
          <p:cNvSpPr txBox="1"/>
          <p:nvPr/>
        </p:nvSpPr>
        <p:spPr>
          <a:xfrm>
            <a:off x="1562099" y="179915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EFFA7B-E020-4F07-9B4C-B50996E70B06}"/>
              </a:ext>
            </a:extLst>
          </p:cNvPr>
          <p:cNvSpPr txBox="1"/>
          <p:nvPr/>
        </p:nvSpPr>
        <p:spPr>
          <a:xfrm>
            <a:off x="1927751" y="186071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NoCab</a:t>
            </a:r>
            <a:r>
              <a:rPr lang="en-ID" sz="1400" b="1" dirty="0"/>
              <a:t>, SUM(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pegawai</a:t>
            </a:r>
            <a:r>
              <a:rPr lang="en-ID" sz="1400" b="1" dirty="0"/>
              <a:t> WHERE </a:t>
            </a:r>
            <a:r>
              <a:rPr lang="en-ID" sz="1400" b="1" dirty="0" err="1"/>
              <a:t>Jabatan</a:t>
            </a:r>
            <a:r>
              <a:rPr lang="en-ID" sz="1400" b="1" dirty="0"/>
              <a:t> = 'Staf' GROUP BY </a:t>
            </a:r>
            <a:r>
              <a:rPr lang="en-ID" sz="1400" b="1" dirty="0" err="1"/>
              <a:t>NoCab</a:t>
            </a:r>
            <a:r>
              <a:rPr lang="en-ID" sz="1400" b="1" dirty="0"/>
              <a:t>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887BAE-138E-56CC-A091-B66B05D360C7}"/>
              </a:ext>
            </a:extLst>
          </p:cNvPr>
          <p:cNvSpPr txBox="1"/>
          <p:nvPr/>
        </p:nvSpPr>
        <p:spPr>
          <a:xfrm>
            <a:off x="1345903" y="2486531"/>
            <a:ext cx="98987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pilihan</a:t>
            </a:r>
            <a:r>
              <a:rPr lang="en-ID" sz="1400" b="1" dirty="0"/>
              <a:t> A</a:t>
            </a:r>
            <a:r>
              <a:rPr lang="en-ID" sz="1400" dirty="0"/>
              <a:t> Salah,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meskipun</a:t>
            </a:r>
            <a:r>
              <a:rPr lang="en-ID" sz="1400" dirty="0"/>
              <a:t> </a:t>
            </a:r>
            <a:r>
              <a:rPr lang="en-ID" sz="1400" dirty="0" err="1"/>
              <a:t>klausa</a:t>
            </a:r>
            <a:r>
              <a:rPr lang="en-ID" sz="1400" dirty="0"/>
              <a:t> GROUP BY dan HAVING </a:t>
            </a:r>
            <a:r>
              <a:rPr lang="en-ID" sz="1400" dirty="0" err="1"/>
              <a:t>benar</a:t>
            </a:r>
            <a:r>
              <a:rPr lang="en-ID" sz="1400" dirty="0"/>
              <a:t>, </a:t>
            </a:r>
            <a:r>
              <a:rPr lang="en-ID" sz="1400" dirty="0" err="1"/>
              <a:t>klausa</a:t>
            </a:r>
            <a:r>
              <a:rPr lang="en-ID" sz="1400" dirty="0"/>
              <a:t> COUNT(*) </a:t>
            </a:r>
            <a:r>
              <a:rPr lang="en-ID" sz="1400" dirty="0" err="1"/>
              <a:t>tidak</a:t>
            </a:r>
            <a:r>
              <a:rPr lang="en-ID" sz="1400" dirty="0"/>
              <a:t> </a:t>
            </a:r>
            <a:r>
              <a:rPr lang="en-ID" sz="1400" dirty="0" err="1"/>
              <a:t>relevan</a:t>
            </a:r>
            <a:r>
              <a:rPr lang="en-ID" sz="1400" dirty="0"/>
              <a:t> </a:t>
            </a:r>
            <a:r>
              <a:rPr lang="en-ID" sz="1400" dirty="0" err="1"/>
              <a:t>dalam</a:t>
            </a:r>
            <a:r>
              <a:rPr lang="en-ID" sz="1400" dirty="0"/>
              <a:t> </a:t>
            </a:r>
            <a:r>
              <a:rPr lang="en-ID" sz="1400" dirty="0" err="1"/>
              <a:t>konteks</a:t>
            </a:r>
            <a:r>
              <a:rPr lang="en-ID" sz="1400" dirty="0"/>
              <a:t> </a:t>
            </a:r>
            <a:r>
              <a:rPr lang="en-ID" sz="1400" dirty="0" err="1"/>
              <a:t>soal</a:t>
            </a:r>
            <a:r>
              <a:rPr lang="en-ID" sz="1400" dirty="0"/>
              <a:t> </a:t>
            </a:r>
            <a:r>
              <a:rPr lang="en-ID" sz="1400" dirty="0" err="1"/>
              <a:t>ini</a:t>
            </a:r>
            <a:r>
              <a:rPr lang="en-ID" sz="1400" dirty="0"/>
              <a:t>.</a:t>
            </a:r>
            <a:endParaRPr lang="en-ID" sz="1400" b="1" dirty="0"/>
          </a:p>
          <a:p>
            <a:r>
              <a:rPr lang="en-ID" sz="1400" b="1" dirty="0" err="1"/>
              <a:t>pilihan</a:t>
            </a:r>
            <a:r>
              <a:rPr lang="en-ID" sz="1400" b="1" dirty="0"/>
              <a:t> B </a:t>
            </a:r>
            <a:r>
              <a:rPr lang="en-ID" sz="1400" dirty="0"/>
              <a:t>Salah,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klausa</a:t>
            </a:r>
            <a:r>
              <a:rPr lang="en-ID" sz="1400" dirty="0"/>
              <a:t> HAVING </a:t>
            </a:r>
            <a:r>
              <a:rPr lang="en-ID" sz="1400" dirty="0" err="1"/>
              <a:t>tidak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benar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HAVING </a:t>
            </a:r>
            <a:r>
              <a:rPr lang="en-ID" sz="1400" dirty="0" err="1"/>
              <a:t>harus</a:t>
            </a:r>
            <a:r>
              <a:rPr lang="en-ID" sz="1400" dirty="0"/>
              <a:t> </a:t>
            </a:r>
            <a:r>
              <a:rPr lang="en-ID" sz="1400" dirty="0" err="1"/>
              <a:t>menyertakan</a:t>
            </a:r>
            <a:r>
              <a:rPr lang="en-ID" sz="1400" dirty="0"/>
              <a:t> </a:t>
            </a:r>
            <a:r>
              <a:rPr lang="en-ID" sz="1400" dirty="0" err="1"/>
              <a:t>fungsi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C </a:t>
            </a:r>
            <a:r>
              <a:rPr lang="en-ID" sz="1400" dirty="0"/>
              <a:t>Salah, </a:t>
            </a:r>
            <a:r>
              <a:rPr lang="en-ID" sz="1400" dirty="0" err="1"/>
              <a:t>karena</a:t>
            </a:r>
            <a:r>
              <a:rPr lang="en-ID" sz="1400" dirty="0"/>
              <a:t>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tanpa</a:t>
            </a:r>
            <a:r>
              <a:rPr lang="en-ID" sz="1400" dirty="0"/>
              <a:t> </a:t>
            </a:r>
            <a:r>
              <a:rPr lang="en-ID" sz="1400" dirty="0" err="1"/>
              <a:t>fungsi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 yang </a:t>
            </a:r>
            <a:r>
              <a:rPr lang="en-ID" sz="1400" dirty="0" err="1"/>
              <a:t>benar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D</a:t>
            </a:r>
            <a:r>
              <a:rPr lang="en-ID" sz="1400" dirty="0"/>
              <a:t> </a:t>
            </a:r>
            <a:r>
              <a:rPr lang="en-ID" sz="1400" dirty="0" err="1"/>
              <a:t>Benar</a:t>
            </a:r>
            <a:r>
              <a:rPr lang="en-ID" sz="1400" dirty="0"/>
              <a:t>, </a:t>
            </a:r>
            <a:r>
              <a:rPr lang="en-ID" sz="1400" dirty="0" err="1"/>
              <a:t>karena</a:t>
            </a:r>
            <a:r>
              <a:rPr lang="en-ID" sz="1400" dirty="0"/>
              <a:t> Query </a:t>
            </a:r>
            <a:r>
              <a:rPr lang="en-ID" sz="1400" dirty="0" err="1"/>
              <a:t>ini</a:t>
            </a:r>
            <a:r>
              <a:rPr lang="en-ID" sz="1400" dirty="0"/>
              <a:t> </a:t>
            </a:r>
            <a:r>
              <a:rPr lang="en-ID" sz="1400" dirty="0" err="1"/>
              <a:t>mengelompokkan</a:t>
            </a:r>
            <a:r>
              <a:rPr lang="en-ID" sz="1400" dirty="0"/>
              <a:t> data </a:t>
            </a:r>
            <a:r>
              <a:rPr lang="en-ID" sz="1400" dirty="0" err="1"/>
              <a:t>berdasarkan</a:t>
            </a:r>
            <a:r>
              <a:rPr lang="en-ID" sz="1400" dirty="0"/>
              <a:t> </a:t>
            </a:r>
            <a:r>
              <a:rPr lang="en-ID" sz="1400" dirty="0" err="1"/>
              <a:t>NoCab</a:t>
            </a:r>
            <a:r>
              <a:rPr lang="en-ID" sz="1400" dirty="0"/>
              <a:t> dan </a:t>
            </a:r>
            <a:r>
              <a:rPr lang="en-ID" sz="1400" dirty="0" err="1"/>
              <a:t>hanya</a:t>
            </a:r>
            <a:r>
              <a:rPr lang="en-ID" sz="1400" dirty="0"/>
              <a:t> </a:t>
            </a:r>
            <a:r>
              <a:rPr lang="en-ID" sz="1400" dirty="0" err="1"/>
              <a:t>menghitung</a:t>
            </a:r>
            <a:r>
              <a:rPr lang="en-ID" sz="1400" dirty="0"/>
              <a:t> total </a:t>
            </a:r>
            <a:r>
              <a:rPr lang="en-ID" sz="1400" dirty="0" err="1"/>
              <a:t>gaji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karyawan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Jabatan</a:t>
            </a:r>
            <a:r>
              <a:rPr lang="en-ID" sz="1400" dirty="0"/>
              <a:t> "Staf".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E </a:t>
            </a:r>
            <a:r>
              <a:rPr lang="en-ID" sz="1400" dirty="0"/>
              <a:t>Salah,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urutan</a:t>
            </a:r>
            <a:r>
              <a:rPr lang="en-ID" sz="1400" dirty="0"/>
              <a:t> </a:t>
            </a:r>
            <a:r>
              <a:rPr lang="en-ID" sz="1400" dirty="0" err="1"/>
              <a:t>antara</a:t>
            </a:r>
            <a:r>
              <a:rPr lang="en-ID" sz="1400" dirty="0"/>
              <a:t> GROUP BY dan HAVING </a:t>
            </a:r>
            <a:r>
              <a:rPr lang="en-ID" sz="1400" dirty="0" err="1"/>
              <a:t>terbalik</a:t>
            </a:r>
            <a:r>
              <a:rPr lang="en-ID" sz="1400" dirty="0"/>
              <a:t>, dan </a:t>
            </a:r>
            <a:r>
              <a:rPr lang="en-ID" sz="1400" dirty="0" err="1"/>
              <a:t>Jabatan</a:t>
            </a:r>
            <a:r>
              <a:rPr lang="en-ID" sz="1400" dirty="0"/>
              <a:t> = 'Staf' </a:t>
            </a:r>
            <a:r>
              <a:rPr lang="en-ID" sz="1400" dirty="0" err="1"/>
              <a:t>harus</a:t>
            </a:r>
            <a:r>
              <a:rPr lang="en-ID" sz="1400" dirty="0"/>
              <a:t> </a:t>
            </a:r>
            <a:r>
              <a:rPr lang="en-ID" sz="1400" dirty="0" err="1"/>
              <a:t>ditempatkan</a:t>
            </a:r>
            <a:r>
              <a:rPr lang="en-ID" sz="1400" dirty="0"/>
              <a:t> </a:t>
            </a:r>
            <a:r>
              <a:rPr lang="en-ID" sz="1400" dirty="0" err="1"/>
              <a:t>dalam</a:t>
            </a:r>
            <a:r>
              <a:rPr lang="en-ID" sz="1400" dirty="0"/>
              <a:t> </a:t>
            </a:r>
            <a:r>
              <a:rPr lang="en-ID" sz="1400" dirty="0" err="1"/>
              <a:t>klausa</a:t>
            </a:r>
            <a:r>
              <a:rPr lang="en-ID" sz="1400" dirty="0"/>
              <a:t> WHERE.</a:t>
            </a:r>
          </a:p>
        </p:txBody>
      </p:sp>
    </p:spTree>
    <p:extLst>
      <p:ext uri="{BB962C8B-B14F-4D97-AF65-F5344CB8AC3E}">
        <p14:creationId xmlns:p14="http://schemas.microsoft.com/office/powerpoint/2010/main" val="607259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5252BC-0A12-9DD3-1AA4-AF38E5015A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C1226E-8EF5-4E45-2DE4-1C5CBA2714B9}"/>
              </a:ext>
            </a:extLst>
          </p:cNvPr>
          <p:cNvSpPr txBox="1"/>
          <p:nvPr/>
        </p:nvSpPr>
        <p:spPr>
          <a:xfrm>
            <a:off x="1683657" y="2614476"/>
            <a:ext cx="88246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latin typeface="Montserrat" panose="020F0502020204030204" pitchFamily="2" charset="0"/>
              </a:rPr>
              <a:t>Sekian</a:t>
            </a:r>
            <a:r>
              <a:rPr lang="en-US" sz="6000" b="1" dirty="0">
                <a:latin typeface="Montserrat" panose="020F0502020204030204" pitchFamily="2" charset="0"/>
              </a:rPr>
              <a:t> </a:t>
            </a:r>
            <a:r>
              <a:rPr lang="en-US" sz="6000" b="1" dirty="0" err="1">
                <a:latin typeface="Montserrat" panose="020F0502020204030204" pitchFamily="2" charset="0"/>
              </a:rPr>
              <a:t>Terima</a:t>
            </a:r>
            <a:r>
              <a:rPr lang="en-US" sz="6000" b="1" dirty="0">
                <a:latin typeface="Montserrat" panose="020F0502020204030204" pitchFamily="2" charset="0"/>
              </a:rPr>
              <a:t> Kasih</a:t>
            </a:r>
            <a:endParaRPr lang="en-ID" sz="6000" b="1" dirty="0">
              <a:latin typeface="Montserrat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804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558DF4-C875-046C-B2F8-54EF5B4C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25C331-1CDE-AE6D-7F75-14A146D2862B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  <a:latin typeface="Montserrat" panose="020F0502020204030204" pitchFamily="2" charset="0"/>
              </a:rPr>
              <a:t>Soal</a:t>
            </a:r>
            <a:r>
              <a:rPr lang="en-US" b="1" dirty="0">
                <a:solidFill>
                  <a:schemeClr val="tx1"/>
                </a:solidFill>
                <a:latin typeface="Montserrat" panose="020F0502020204030204" pitchFamily="2" charset="0"/>
              </a:rPr>
              <a:t> 1</a:t>
            </a:r>
            <a:endParaRPr lang="en-ID" b="1" dirty="0">
              <a:solidFill>
                <a:schemeClr val="tx1"/>
              </a:solidFill>
              <a:latin typeface="Montserrat" panose="020F0502020204030204" pitchFamily="2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B10E4B5-77B7-90EF-B797-3968B9FCEB9C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C7B2985D-3C16-D181-71E0-9BF3BA26293D}"/>
              </a:ext>
            </a:extLst>
          </p:cNvPr>
          <p:cNvSpPr/>
          <p:nvPr/>
        </p:nvSpPr>
        <p:spPr>
          <a:xfrm>
            <a:off x="8461829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hlinkClick r:id="rId4" action="ppaction://hlinksldjump"/>
            <a:extLst>
              <a:ext uri="{FF2B5EF4-FFF2-40B4-BE49-F238E27FC236}">
                <a16:creationId xmlns:a16="http://schemas.microsoft.com/office/drawing/2014/main" id="{3FDA3BDA-DD95-E91D-A88A-A77F26AB156B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8537F6-6BCC-8F04-63F4-80C865ADB9EB}"/>
              </a:ext>
            </a:extLst>
          </p:cNvPr>
          <p:cNvSpPr txBox="1"/>
          <p:nvPr/>
        </p:nvSpPr>
        <p:spPr>
          <a:xfrm>
            <a:off x="1146627" y="1107623"/>
            <a:ext cx="989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pernyataan</a:t>
            </a:r>
            <a:r>
              <a:rPr lang="en-ID" b="1" dirty="0"/>
              <a:t> </a:t>
            </a:r>
            <a:r>
              <a:rPr lang="en-ID" b="1" dirty="0" err="1"/>
              <a:t>berikut</a:t>
            </a:r>
            <a:r>
              <a:rPr lang="en-ID" b="1" dirty="0"/>
              <a:t> yang paling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mengenai</a:t>
            </a:r>
            <a:r>
              <a:rPr lang="en-ID" b="1" dirty="0"/>
              <a:t> </a:t>
            </a:r>
            <a:r>
              <a:rPr lang="en-ID" b="1" dirty="0" err="1"/>
              <a:t>penggunaan</a:t>
            </a:r>
            <a:r>
              <a:rPr lang="en-ID" b="1" dirty="0"/>
              <a:t> GROUP BY </a:t>
            </a:r>
            <a:r>
              <a:rPr lang="en-ID" b="1" dirty="0" err="1"/>
              <a:t>dalam</a:t>
            </a:r>
            <a:r>
              <a:rPr lang="en-ID" b="1" dirty="0"/>
              <a:t> query SQL?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600531-6C91-AA61-9CE1-006C07D7DA18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252DD5-CCF8-624D-6BA4-729FD8AFBF16}"/>
              </a:ext>
            </a:extLst>
          </p:cNvPr>
          <p:cNvSpPr txBox="1"/>
          <p:nvPr/>
        </p:nvSpPr>
        <p:spPr>
          <a:xfrm>
            <a:off x="1562099" y="24968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42BB70-5C10-CF98-7F62-2DA33ED85AA9}"/>
              </a:ext>
            </a:extLst>
          </p:cNvPr>
          <p:cNvSpPr txBox="1"/>
          <p:nvPr/>
        </p:nvSpPr>
        <p:spPr>
          <a:xfrm>
            <a:off x="1562099" y="302842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BE7A8C3-91E8-2AD1-DE09-2D2E0A7516E1}"/>
              </a:ext>
            </a:extLst>
          </p:cNvPr>
          <p:cNvSpPr txBox="1"/>
          <p:nvPr/>
        </p:nvSpPr>
        <p:spPr>
          <a:xfrm>
            <a:off x="1562099" y="3600739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561952-FC2C-19F5-B1A4-239804108F62}"/>
              </a:ext>
            </a:extLst>
          </p:cNvPr>
          <p:cNvSpPr txBox="1"/>
          <p:nvPr/>
        </p:nvSpPr>
        <p:spPr>
          <a:xfrm>
            <a:off x="1562099" y="419795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  <a:endParaRPr lang="en-ID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1177DE-D469-0937-7AA3-CFB564CD8F3D}"/>
              </a:ext>
            </a:extLst>
          </p:cNvPr>
          <p:cNvSpPr txBox="1"/>
          <p:nvPr/>
        </p:nvSpPr>
        <p:spPr>
          <a:xfrm>
            <a:off x="1871321" y="1829630"/>
            <a:ext cx="9436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mengelompokkan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query </a:t>
            </a:r>
            <a:r>
              <a:rPr lang="en-ID" sz="1400" b="1" dirty="0" err="1"/>
              <a:t>berdasarkan</a:t>
            </a:r>
            <a:r>
              <a:rPr lang="en-ID" sz="1400" b="1" dirty="0"/>
              <a:t> </a:t>
            </a:r>
            <a:r>
              <a:rPr lang="en-ID" sz="1400" b="1" dirty="0" err="1"/>
              <a:t>nilai</a:t>
            </a:r>
            <a:r>
              <a:rPr lang="en-ID" sz="1400" b="1" dirty="0"/>
              <a:t> </a:t>
            </a:r>
            <a:r>
              <a:rPr lang="en-ID" sz="1400" b="1" dirty="0" err="1"/>
              <a:t>dari</a:t>
            </a:r>
            <a:r>
              <a:rPr lang="en-ID" sz="1400" b="1" dirty="0"/>
              <a:t> </a:t>
            </a:r>
            <a:r>
              <a:rPr lang="en-ID" sz="1400" b="1" dirty="0" err="1"/>
              <a:t>satu</a:t>
            </a:r>
            <a:r>
              <a:rPr lang="en-ID" sz="1400" b="1" dirty="0"/>
              <a:t> </a:t>
            </a:r>
            <a:r>
              <a:rPr lang="en-ID" sz="1400" b="1" dirty="0" err="1"/>
              <a:t>atau</a:t>
            </a:r>
            <a:r>
              <a:rPr lang="en-ID" sz="1400" b="1" dirty="0"/>
              <a:t> </a:t>
            </a:r>
            <a:r>
              <a:rPr lang="en-ID" sz="1400" b="1" dirty="0" err="1"/>
              <a:t>lebih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, </a:t>
            </a:r>
            <a:r>
              <a:rPr lang="en-ID" sz="1400" b="1" dirty="0" err="1"/>
              <a:t>tetapi</a:t>
            </a:r>
            <a:r>
              <a:rPr lang="en-ID" sz="1400" b="1" dirty="0"/>
              <a:t> </a:t>
            </a:r>
            <a:r>
              <a:rPr lang="en-ID" sz="1400" b="1" dirty="0" err="1"/>
              <a:t>tidak</a:t>
            </a:r>
            <a:r>
              <a:rPr lang="en-ID" sz="1400" b="1" dirty="0"/>
              <a:t> </a:t>
            </a:r>
            <a:r>
              <a:rPr lang="en-ID" sz="1400" b="1" dirty="0" err="1"/>
              <a:t>bisa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bersamaan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</a:t>
            </a:r>
            <a:r>
              <a:rPr lang="en-ID" sz="1400" b="1" dirty="0" err="1"/>
              <a:t>fungsi</a:t>
            </a:r>
            <a:r>
              <a:rPr lang="en-ID" sz="1400" b="1" dirty="0"/>
              <a:t> </a:t>
            </a:r>
            <a:r>
              <a:rPr lang="en-ID" sz="1400" b="1" dirty="0" err="1"/>
              <a:t>agregasi</a:t>
            </a:r>
            <a:r>
              <a:rPr lang="en-ID" sz="1400" b="1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1CBC3-1FCE-2A08-296B-65F6819F93BE}"/>
              </a:ext>
            </a:extLst>
          </p:cNvPr>
          <p:cNvSpPr txBox="1"/>
          <p:nvPr/>
        </p:nvSpPr>
        <p:spPr>
          <a:xfrm>
            <a:off x="1927751" y="2554798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Semua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 yang </a:t>
            </a:r>
            <a:r>
              <a:rPr lang="en-ID" sz="1400" b="1" dirty="0" err="1"/>
              <a:t>disebutkan</a:t>
            </a:r>
            <a:r>
              <a:rPr lang="en-ID" sz="1400" b="1" dirty="0"/>
              <a:t> </a:t>
            </a:r>
            <a:r>
              <a:rPr lang="en-ID" sz="1400" b="1" dirty="0" err="1"/>
              <a:t>dalam</a:t>
            </a:r>
            <a:r>
              <a:rPr lang="en-ID" sz="1400" b="1" dirty="0"/>
              <a:t> SELECT </a:t>
            </a:r>
            <a:r>
              <a:rPr lang="en-ID" sz="1400" b="1" dirty="0" err="1"/>
              <a:t>harus</a:t>
            </a:r>
            <a:r>
              <a:rPr lang="en-ID" sz="1400" b="1" dirty="0"/>
              <a:t> </a:t>
            </a:r>
            <a:r>
              <a:rPr lang="en-ID" sz="1400" b="1" dirty="0" err="1"/>
              <a:t>ada</a:t>
            </a:r>
            <a:r>
              <a:rPr lang="en-ID" sz="1400" b="1" dirty="0"/>
              <a:t> </a:t>
            </a:r>
            <a:r>
              <a:rPr lang="en-ID" sz="1400" b="1" dirty="0" err="1"/>
              <a:t>dalam</a:t>
            </a:r>
            <a:r>
              <a:rPr lang="en-ID" sz="1400" b="1" dirty="0"/>
              <a:t> GROUP BY, </a:t>
            </a:r>
            <a:r>
              <a:rPr lang="en-ID" sz="1400" b="1" dirty="0" err="1"/>
              <a:t>kecuali</a:t>
            </a:r>
            <a:r>
              <a:rPr lang="en-ID" sz="1400" b="1" dirty="0"/>
              <a:t> </a:t>
            </a:r>
            <a:r>
              <a:rPr lang="en-ID" sz="1400" b="1" dirty="0" err="1"/>
              <a:t>mereka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</a:t>
            </a:r>
            <a:r>
              <a:rPr lang="en-ID" sz="1400" b="1" dirty="0" err="1"/>
              <a:t>fungsi</a:t>
            </a:r>
            <a:r>
              <a:rPr lang="en-ID" sz="1400" b="1" dirty="0"/>
              <a:t> </a:t>
            </a:r>
            <a:r>
              <a:rPr lang="en-ID" sz="1400" b="1" dirty="0" err="1"/>
              <a:t>agregasi</a:t>
            </a:r>
            <a:r>
              <a:rPr lang="en-ID" sz="1400" b="1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FFFDB5-C991-27FB-1AFD-FDB476C8FCAB}"/>
              </a:ext>
            </a:extLst>
          </p:cNvPr>
          <p:cNvSpPr txBox="1"/>
          <p:nvPr/>
        </p:nvSpPr>
        <p:spPr>
          <a:xfrm>
            <a:off x="1927751" y="307499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harus</a:t>
            </a:r>
            <a:r>
              <a:rPr lang="en-ID" sz="1400" b="1" dirty="0"/>
              <a:t> </a:t>
            </a:r>
            <a:r>
              <a:rPr lang="en-ID" sz="1400" b="1" dirty="0" err="1"/>
              <a:t>selalu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bersama</a:t>
            </a:r>
            <a:r>
              <a:rPr lang="en-ID" sz="1400" b="1" dirty="0"/>
              <a:t> HAVING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memfilter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yang </a:t>
            </a:r>
            <a:r>
              <a:rPr lang="en-ID" sz="1400" b="1" dirty="0" err="1"/>
              <a:t>telah</a:t>
            </a:r>
            <a:r>
              <a:rPr lang="en-ID" sz="1400" b="1" dirty="0"/>
              <a:t> </a:t>
            </a:r>
            <a:r>
              <a:rPr lang="en-ID" sz="1400" b="1" dirty="0" err="1"/>
              <a:t>dikelompokkan</a:t>
            </a:r>
            <a:r>
              <a:rPr lang="en-ID" sz="1400" b="1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DDC9E7-8537-D8FF-B92C-A54105D80CF5}"/>
              </a:ext>
            </a:extLst>
          </p:cNvPr>
          <p:cNvSpPr txBox="1"/>
          <p:nvPr/>
        </p:nvSpPr>
        <p:spPr>
          <a:xfrm>
            <a:off x="1927751" y="365954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 GROUP BY </a:t>
            </a:r>
            <a:r>
              <a:rPr lang="en-ID" sz="1400" b="1" dirty="0" err="1"/>
              <a:t>mengelompokkan</a:t>
            </a:r>
            <a:r>
              <a:rPr lang="en-ID" sz="1400" b="1" dirty="0"/>
              <a:t> data </a:t>
            </a:r>
            <a:r>
              <a:rPr lang="en-ID" sz="1400" b="1" dirty="0" err="1"/>
              <a:t>setelah</a:t>
            </a:r>
            <a:r>
              <a:rPr lang="en-ID" sz="1400" b="1" dirty="0"/>
              <a:t> </a:t>
            </a:r>
            <a:r>
              <a:rPr lang="en-ID" sz="1400" b="1" dirty="0" err="1"/>
              <a:t>semua</a:t>
            </a:r>
            <a:r>
              <a:rPr lang="en-ID" sz="1400" b="1" dirty="0"/>
              <a:t> </a:t>
            </a:r>
            <a:r>
              <a:rPr lang="en-ID" sz="1400" b="1" dirty="0" err="1"/>
              <a:t>operasi</a:t>
            </a:r>
            <a:r>
              <a:rPr lang="en-ID" sz="1400" b="1" dirty="0"/>
              <a:t> SELECT, JOIN, dan WHERE </a:t>
            </a:r>
            <a:r>
              <a:rPr lang="en-ID" sz="1400" b="1" dirty="0" err="1"/>
              <a:t>selesai</a:t>
            </a:r>
            <a:r>
              <a:rPr lang="en-ID" sz="1400" b="1" dirty="0"/>
              <a:t>, dan </a:t>
            </a:r>
            <a:r>
              <a:rPr lang="en-ID" sz="1400" b="1" dirty="0" err="1"/>
              <a:t>selalu</a:t>
            </a:r>
            <a:r>
              <a:rPr lang="en-ID" sz="1400" b="1" dirty="0"/>
              <a:t> </a:t>
            </a:r>
            <a:r>
              <a:rPr lang="en-ID" sz="1400" b="1" dirty="0" err="1"/>
              <a:t>berada</a:t>
            </a:r>
            <a:r>
              <a:rPr lang="en-ID" sz="1400" b="1" dirty="0"/>
              <a:t> di </a:t>
            </a:r>
            <a:r>
              <a:rPr lang="en-ID" sz="1400" b="1" dirty="0" err="1"/>
              <a:t>akhir</a:t>
            </a:r>
            <a:r>
              <a:rPr lang="en-ID" sz="1400" b="1" dirty="0"/>
              <a:t> query.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75C4D7-2AA3-AE56-55DE-E9FB8630FF10}"/>
              </a:ext>
            </a:extLst>
          </p:cNvPr>
          <p:cNvSpPr txBox="1"/>
          <p:nvPr/>
        </p:nvSpPr>
        <p:spPr>
          <a:xfrm>
            <a:off x="1927751" y="423781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GROUP BY </a:t>
            </a:r>
            <a:r>
              <a:rPr lang="en-ID" sz="1400" b="1" dirty="0" err="1"/>
              <a:t>tidak</a:t>
            </a:r>
            <a:r>
              <a:rPr lang="en-ID" sz="1400" b="1" dirty="0"/>
              <a:t> </a:t>
            </a:r>
            <a:r>
              <a:rPr lang="en-ID" sz="1400" b="1" dirty="0" err="1"/>
              <a:t>dapat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 yang </a:t>
            </a:r>
            <a:r>
              <a:rPr lang="en-ID" sz="1400" b="1" dirty="0" err="1"/>
              <a:t>memiliki</a:t>
            </a:r>
            <a:r>
              <a:rPr lang="en-ID" sz="1400" b="1" dirty="0"/>
              <a:t> </a:t>
            </a:r>
            <a:r>
              <a:rPr lang="en-ID" sz="1400" b="1" dirty="0" err="1"/>
              <a:t>nilai</a:t>
            </a:r>
            <a:r>
              <a:rPr lang="en-ID" sz="1400" b="1" dirty="0"/>
              <a:t> NULL.</a:t>
            </a:r>
          </a:p>
        </p:txBody>
      </p:sp>
    </p:spTree>
    <p:extLst>
      <p:ext uri="{BB962C8B-B14F-4D97-AF65-F5344CB8AC3E}">
        <p14:creationId xmlns:p14="http://schemas.microsoft.com/office/powerpoint/2010/main" val="1857817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05E0B-A4EA-6DA6-B41E-0A02E86F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E569FC-7A13-B605-6B55-DDD379557603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1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hlinkClick r:id="rId3" action="ppaction://hlinksldjump"/>
            <a:extLst>
              <a:ext uri="{FF2B5EF4-FFF2-40B4-BE49-F238E27FC236}">
                <a16:creationId xmlns:a16="http://schemas.microsoft.com/office/drawing/2014/main" id="{4DB9F0E5-56F1-99D5-7456-8F54568D7B42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8B81F35-FF6B-B641-1DB2-E98EBED76B1D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CEEEF3-CD27-8AD6-9AAA-BC1818D885AB}"/>
              </a:ext>
            </a:extLst>
          </p:cNvPr>
          <p:cNvSpPr txBox="1"/>
          <p:nvPr/>
        </p:nvSpPr>
        <p:spPr>
          <a:xfrm>
            <a:off x="1146627" y="1047663"/>
            <a:ext cx="989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pernyataan</a:t>
            </a:r>
            <a:r>
              <a:rPr lang="en-ID" b="1" dirty="0"/>
              <a:t> </a:t>
            </a:r>
            <a:r>
              <a:rPr lang="en-ID" b="1" dirty="0" err="1"/>
              <a:t>berikut</a:t>
            </a:r>
            <a:r>
              <a:rPr lang="en-ID" b="1" dirty="0"/>
              <a:t> yang paling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mengenai</a:t>
            </a:r>
            <a:r>
              <a:rPr lang="en-ID" b="1" dirty="0"/>
              <a:t> </a:t>
            </a:r>
            <a:r>
              <a:rPr lang="en-ID" b="1" dirty="0" err="1"/>
              <a:t>penggunaan</a:t>
            </a:r>
            <a:r>
              <a:rPr lang="en-ID" b="1" dirty="0"/>
              <a:t> GROUP BY </a:t>
            </a:r>
            <a:r>
              <a:rPr lang="en-ID" b="1" dirty="0" err="1"/>
              <a:t>dalam</a:t>
            </a:r>
            <a:r>
              <a:rPr lang="en-ID" b="1" dirty="0"/>
              <a:t> query SQL?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756F6C-425B-256C-0217-AA314FC733E9}"/>
              </a:ext>
            </a:extLst>
          </p:cNvPr>
          <p:cNvSpPr txBox="1"/>
          <p:nvPr/>
        </p:nvSpPr>
        <p:spPr>
          <a:xfrm>
            <a:off x="1562099" y="1882212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7B8EFE-EA2E-E588-6EAE-7A9831E743EF}"/>
              </a:ext>
            </a:extLst>
          </p:cNvPr>
          <p:cNvSpPr txBox="1"/>
          <p:nvPr/>
        </p:nvSpPr>
        <p:spPr>
          <a:xfrm>
            <a:off x="1927751" y="1940203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Semua</a:t>
            </a:r>
            <a:r>
              <a:rPr lang="en-ID" sz="1400" b="1" dirty="0"/>
              <a:t> </a:t>
            </a:r>
            <a:r>
              <a:rPr lang="en-ID" sz="1400" b="1" dirty="0" err="1"/>
              <a:t>kolom</a:t>
            </a:r>
            <a:r>
              <a:rPr lang="en-ID" sz="1400" b="1" dirty="0"/>
              <a:t> yang </a:t>
            </a:r>
            <a:r>
              <a:rPr lang="en-ID" sz="1400" b="1" dirty="0" err="1"/>
              <a:t>disebutkan</a:t>
            </a:r>
            <a:r>
              <a:rPr lang="en-ID" sz="1400" b="1" dirty="0"/>
              <a:t> </a:t>
            </a:r>
            <a:r>
              <a:rPr lang="en-ID" sz="1400" b="1" dirty="0" err="1"/>
              <a:t>dalam</a:t>
            </a:r>
            <a:r>
              <a:rPr lang="en-ID" sz="1400" b="1" dirty="0"/>
              <a:t> SELECT </a:t>
            </a:r>
            <a:r>
              <a:rPr lang="en-ID" sz="1400" b="1" dirty="0" err="1"/>
              <a:t>harus</a:t>
            </a:r>
            <a:r>
              <a:rPr lang="en-ID" sz="1400" b="1" dirty="0"/>
              <a:t> </a:t>
            </a:r>
            <a:r>
              <a:rPr lang="en-ID" sz="1400" b="1" dirty="0" err="1"/>
              <a:t>ada</a:t>
            </a:r>
            <a:r>
              <a:rPr lang="en-ID" sz="1400" b="1" dirty="0"/>
              <a:t> </a:t>
            </a:r>
            <a:r>
              <a:rPr lang="en-ID" sz="1400" b="1" dirty="0" err="1"/>
              <a:t>dalam</a:t>
            </a:r>
            <a:r>
              <a:rPr lang="en-ID" sz="1400" b="1" dirty="0"/>
              <a:t> GROUP BY, </a:t>
            </a:r>
            <a:r>
              <a:rPr lang="en-ID" sz="1400" b="1" dirty="0" err="1"/>
              <a:t>kecuali</a:t>
            </a:r>
            <a:r>
              <a:rPr lang="en-ID" sz="1400" b="1" dirty="0"/>
              <a:t> </a:t>
            </a:r>
            <a:r>
              <a:rPr lang="en-ID" sz="1400" b="1" dirty="0" err="1"/>
              <a:t>mereka</a:t>
            </a:r>
            <a:r>
              <a:rPr lang="en-ID" sz="1400" b="1" dirty="0"/>
              <a:t>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dengan</a:t>
            </a:r>
            <a:r>
              <a:rPr lang="en-ID" sz="1400" b="1" dirty="0"/>
              <a:t> </a:t>
            </a:r>
            <a:r>
              <a:rPr lang="en-ID" sz="1400" b="1" dirty="0" err="1"/>
              <a:t>fungsi</a:t>
            </a:r>
            <a:r>
              <a:rPr lang="en-ID" sz="1400" b="1" dirty="0"/>
              <a:t> </a:t>
            </a:r>
            <a:r>
              <a:rPr lang="en-ID" sz="1400" b="1" dirty="0" err="1"/>
              <a:t>agregasi</a:t>
            </a:r>
            <a:r>
              <a:rPr lang="en-ID" sz="1400" b="1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EDE53B-E882-59D5-F5F2-F5739CC5B411}"/>
              </a:ext>
            </a:extLst>
          </p:cNvPr>
          <p:cNvSpPr txBox="1"/>
          <p:nvPr/>
        </p:nvSpPr>
        <p:spPr>
          <a:xfrm>
            <a:off x="1345903" y="2486531"/>
            <a:ext cx="989874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Pilihan</a:t>
            </a:r>
            <a:r>
              <a:rPr lang="en-ID" sz="1400" b="1" dirty="0"/>
              <a:t> a</a:t>
            </a:r>
            <a:r>
              <a:rPr lang="en-ID" sz="1400" dirty="0"/>
              <a:t> salah </a:t>
            </a:r>
            <a:r>
              <a:rPr lang="en-ID" sz="1400" dirty="0" err="1"/>
              <a:t>karena</a:t>
            </a:r>
            <a:r>
              <a:rPr lang="en-ID" sz="1400" dirty="0"/>
              <a:t> GROUP BY </a:t>
            </a:r>
            <a:r>
              <a:rPr lang="en-ID" sz="1400" dirty="0" err="1"/>
              <a:t>justru</a:t>
            </a:r>
            <a:r>
              <a:rPr lang="en-ID" sz="1400" dirty="0"/>
              <a:t> </a:t>
            </a:r>
            <a:r>
              <a:rPr lang="en-ID" sz="1400" dirty="0" err="1"/>
              <a:t>sering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bersamaan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fungsi</a:t>
            </a:r>
            <a:r>
              <a:rPr lang="en-ID" sz="1400" dirty="0"/>
              <a:t> </a:t>
            </a:r>
            <a:r>
              <a:rPr lang="en-ID" sz="1400" dirty="0" err="1"/>
              <a:t>agregasi</a:t>
            </a:r>
            <a:r>
              <a:rPr lang="en-ID" sz="1400" dirty="0"/>
              <a:t> (</a:t>
            </a:r>
            <a:r>
              <a:rPr lang="en-ID" sz="1400" dirty="0" err="1"/>
              <a:t>seperti</a:t>
            </a:r>
            <a:r>
              <a:rPr lang="en-ID" sz="1400" dirty="0"/>
              <a:t> COUNT(), SUM(), AVG(), MIN(), MAX()). GROUP BY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mengelompokkan</a:t>
            </a:r>
            <a:r>
              <a:rPr lang="en-ID" sz="1400" dirty="0"/>
              <a:t> data, dan </a:t>
            </a:r>
            <a:r>
              <a:rPr lang="en-ID" sz="1400" dirty="0" err="1"/>
              <a:t>fungsi</a:t>
            </a:r>
            <a:r>
              <a:rPr lang="en-ID" sz="1400" dirty="0"/>
              <a:t> </a:t>
            </a:r>
            <a:r>
              <a:rPr lang="en-ID" sz="1400" dirty="0" err="1"/>
              <a:t>agregasi</a:t>
            </a:r>
            <a:r>
              <a:rPr lang="en-ID" sz="1400" dirty="0"/>
              <a:t> </a:t>
            </a:r>
            <a:r>
              <a:rPr lang="en-ID" sz="1400" dirty="0" err="1"/>
              <a:t>diterapkan</a:t>
            </a:r>
            <a:r>
              <a:rPr lang="en-ID" sz="1400" dirty="0"/>
              <a:t> pada </a:t>
            </a:r>
            <a:r>
              <a:rPr lang="en-ID" sz="1400" dirty="0" err="1"/>
              <a:t>setiap</a:t>
            </a:r>
            <a:r>
              <a:rPr lang="en-ID" sz="1400" dirty="0"/>
              <a:t> </a:t>
            </a:r>
            <a:r>
              <a:rPr lang="en-ID" sz="1400" dirty="0" err="1"/>
              <a:t>grup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b</a:t>
            </a:r>
            <a:r>
              <a:rPr lang="en-ID" sz="1400" dirty="0"/>
              <a:t> </a:t>
            </a:r>
            <a:r>
              <a:rPr lang="en-ID" sz="1400" dirty="0" err="1"/>
              <a:t>benar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ketika</a:t>
            </a:r>
            <a:r>
              <a:rPr lang="en-ID" sz="1400" dirty="0"/>
              <a:t> </a:t>
            </a:r>
            <a:r>
              <a:rPr lang="en-ID" sz="1400" dirty="0" err="1"/>
              <a:t>menggunakan</a:t>
            </a:r>
            <a:r>
              <a:rPr lang="en-ID" sz="1400" dirty="0"/>
              <a:t> GROUP BY, </a:t>
            </a:r>
            <a:r>
              <a:rPr lang="en-ID" sz="1400" dirty="0" err="1"/>
              <a:t>semua</a:t>
            </a:r>
            <a:r>
              <a:rPr lang="en-ID" sz="1400" dirty="0"/>
              <a:t> </a:t>
            </a:r>
            <a:r>
              <a:rPr lang="en-ID" sz="1400" dirty="0" err="1"/>
              <a:t>kolom</a:t>
            </a:r>
            <a:r>
              <a:rPr lang="en-ID" sz="1400" dirty="0"/>
              <a:t> yang </a:t>
            </a:r>
            <a:r>
              <a:rPr lang="en-ID" sz="1400" dirty="0" err="1"/>
              <a:t>ada</a:t>
            </a:r>
            <a:r>
              <a:rPr lang="en-ID" sz="1400" dirty="0"/>
              <a:t> </a:t>
            </a:r>
            <a:r>
              <a:rPr lang="en-ID" sz="1400" dirty="0" err="1"/>
              <a:t>dalam</a:t>
            </a:r>
            <a:r>
              <a:rPr lang="en-ID" sz="1400" dirty="0"/>
              <a:t> </a:t>
            </a:r>
            <a:r>
              <a:rPr lang="en-ID" sz="1400" dirty="0" err="1"/>
              <a:t>klausa</a:t>
            </a:r>
            <a:r>
              <a:rPr lang="en-ID" sz="1400" dirty="0"/>
              <a:t> SELECT </a:t>
            </a:r>
            <a:r>
              <a:rPr lang="en-ID" sz="1400" dirty="0" err="1"/>
              <a:t>harus</a:t>
            </a:r>
            <a:r>
              <a:rPr lang="en-ID" sz="1400" dirty="0"/>
              <a:t> </a:t>
            </a:r>
            <a:r>
              <a:rPr lang="en-ID" sz="1400" dirty="0" err="1"/>
              <a:t>ada</a:t>
            </a:r>
            <a:r>
              <a:rPr lang="en-ID" sz="1400" dirty="0"/>
              <a:t> </a:t>
            </a:r>
            <a:r>
              <a:rPr lang="en-ID" sz="1400" dirty="0" err="1"/>
              <a:t>dalam</a:t>
            </a:r>
            <a:r>
              <a:rPr lang="en-ID" sz="1400" dirty="0"/>
              <a:t> </a:t>
            </a:r>
            <a:r>
              <a:rPr lang="en-ID" sz="1400" dirty="0" err="1"/>
              <a:t>klausa</a:t>
            </a:r>
            <a:r>
              <a:rPr lang="en-ID" sz="1400" dirty="0"/>
              <a:t> GROUP BY, </a:t>
            </a:r>
            <a:r>
              <a:rPr lang="en-ID" sz="1400" dirty="0" err="1"/>
              <a:t>kecuali</a:t>
            </a:r>
            <a:r>
              <a:rPr lang="en-ID" sz="1400" dirty="0"/>
              <a:t> </a:t>
            </a:r>
            <a:r>
              <a:rPr lang="en-ID" sz="1400" dirty="0" err="1"/>
              <a:t>jika</a:t>
            </a:r>
            <a:r>
              <a:rPr lang="en-ID" sz="1400" dirty="0"/>
              <a:t> </a:t>
            </a:r>
            <a:r>
              <a:rPr lang="en-ID" sz="1400" dirty="0" err="1"/>
              <a:t>kolom</a:t>
            </a:r>
            <a:r>
              <a:rPr lang="en-ID" sz="1400" dirty="0"/>
              <a:t> </a:t>
            </a:r>
            <a:r>
              <a:rPr lang="en-ID" sz="1400" dirty="0" err="1"/>
              <a:t>tersebut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fungsi</a:t>
            </a:r>
            <a:r>
              <a:rPr lang="en-ID" sz="1400" dirty="0"/>
              <a:t> </a:t>
            </a:r>
            <a:r>
              <a:rPr lang="en-ID" sz="1400" dirty="0" err="1"/>
              <a:t>agregasi</a:t>
            </a:r>
            <a:r>
              <a:rPr lang="en-ID" sz="1400" dirty="0"/>
              <a:t>. Hal </a:t>
            </a:r>
            <a:r>
              <a:rPr lang="en-ID" sz="1400" dirty="0" err="1"/>
              <a:t>ini</a:t>
            </a:r>
            <a:r>
              <a:rPr lang="en-ID" sz="1400" dirty="0"/>
              <a:t> </a:t>
            </a:r>
            <a:r>
              <a:rPr lang="en-ID" sz="1400" dirty="0" err="1"/>
              <a:t>memastikan</a:t>
            </a:r>
            <a:r>
              <a:rPr lang="en-ID" sz="1400" dirty="0"/>
              <a:t> </a:t>
            </a:r>
            <a:r>
              <a:rPr lang="en-ID" sz="1400" dirty="0" err="1"/>
              <a:t>bahwa</a:t>
            </a:r>
            <a:r>
              <a:rPr lang="en-ID" sz="1400" dirty="0"/>
              <a:t> data yang </a:t>
            </a:r>
            <a:r>
              <a:rPr lang="en-ID" sz="1400" dirty="0" err="1"/>
              <a:t>tidak</a:t>
            </a:r>
            <a:r>
              <a:rPr lang="en-ID" sz="1400" dirty="0"/>
              <a:t> di-aggregate </a:t>
            </a:r>
            <a:r>
              <a:rPr lang="en-ID" sz="1400" dirty="0" err="1"/>
              <a:t>tetap</a:t>
            </a:r>
            <a:r>
              <a:rPr lang="en-ID" sz="1400" dirty="0"/>
              <a:t> </a:t>
            </a:r>
            <a:r>
              <a:rPr lang="en-ID" sz="1400" dirty="0" err="1"/>
              <a:t>unik</a:t>
            </a:r>
            <a:r>
              <a:rPr lang="en-ID" sz="1400" dirty="0"/>
              <a:t> </a:t>
            </a:r>
            <a:r>
              <a:rPr lang="en-ID" sz="1400" dirty="0" err="1"/>
              <a:t>dalam</a:t>
            </a:r>
            <a:r>
              <a:rPr lang="en-ID" sz="1400" dirty="0"/>
              <a:t> </a:t>
            </a:r>
            <a:r>
              <a:rPr lang="en-ID" sz="1400" dirty="0" err="1"/>
              <a:t>setiap</a:t>
            </a:r>
            <a:r>
              <a:rPr lang="en-ID" sz="1400" dirty="0"/>
              <a:t> </a:t>
            </a:r>
            <a:r>
              <a:rPr lang="en-ID" sz="1400" dirty="0" err="1"/>
              <a:t>grup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c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GROUP BY </a:t>
            </a:r>
            <a:r>
              <a:rPr lang="en-ID" sz="1400" dirty="0" err="1"/>
              <a:t>tidak</a:t>
            </a:r>
            <a:r>
              <a:rPr lang="en-ID" sz="1400" dirty="0"/>
              <a:t> </a:t>
            </a:r>
            <a:r>
              <a:rPr lang="en-ID" sz="1400" dirty="0" err="1"/>
              <a:t>harus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bersama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HAVING. HAVING </a:t>
            </a:r>
            <a:r>
              <a:rPr lang="en-ID" sz="1400" dirty="0" err="1"/>
              <a:t>adalah</a:t>
            </a:r>
            <a:r>
              <a:rPr lang="en-ID" sz="1400" dirty="0"/>
              <a:t> </a:t>
            </a:r>
            <a:r>
              <a:rPr lang="en-ID" sz="1400" dirty="0" err="1"/>
              <a:t>opsional</a:t>
            </a:r>
            <a:r>
              <a:rPr lang="en-ID" sz="1400" dirty="0"/>
              <a:t> dan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memfilter</a:t>
            </a:r>
            <a:r>
              <a:rPr lang="en-ID" sz="1400" dirty="0"/>
              <a:t> </a:t>
            </a:r>
            <a:r>
              <a:rPr lang="en-ID" sz="1400" dirty="0" err="1"/>
              <a:t>hasil</a:t>
            </a:r>
            <a:r>
              <a:rPr lang="en-ID" sz="1400" dirty="0"/>
              <a:t> yang </a:t>
            </a:r>
            <a:r>
              <a:rPr lang="en-ID" sz="1400" dirty="0" err="1"/>
              <a:t>telah</a:t>
            </a:r>
            <a:r>
              <a:rPr lang="en-ID" sz="1400" dirty="0"/>
              <a:t> </a:t>
            </a:r>
            <a:r>
              <a:rPr lang="en-ID" sz="1400" dirty="0" err="1"/>
              <a:t>dikelompokkan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d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meskipun</a:t>
            </a:r>
            <a:r>
              <a:rPr lang="en-ID" sz="1400" dirty="0"/>
              <a:t> </a:t>
            </a:r>
            <a:r>
              <a:rPr lang="en-ID" sz="1400" dirty="0" err="1"/>
              <a:t>benar</a:t>
            </a:r>
            <a:r>
              <a:rPr lang="en-ID" sz="1400" dirty="0"/>
              <a:t> </a:t>
            </a:r>
            <a:r>
              <a:rPr lang="en-ID" sz="1400" dirty="0" err="1"/>
              <a:t>bahwa</a:t>
            </a:r>
            <a:r>
              <a:rPr lang="en-ID" sz="1400" dirty="0"/>
              <a:t> GROUP BY </a:t>
            </a:r>
            <a:r>
              <a:rPr lang="en-ID" sz="1400" dirty="0" err="1"/>
              <a:t>dijalankan</a:t>
            </a:r>
            <a:r>
              <a:rPr lang="en-ID" sz="1400" dirty="0"/>
              <a:t> </a:t>
            </a:r>
            <a:r>
              <a:rPr lang="en-ID" sz="1400" dirty="0" err="1"/>
              <a:t>setelah</a:t>
            </a:r>
            <a:r>
              <a:rPr lang="en-ID" sz="1400" dirty="0"/>
              <a:t> </a:t>
            </a:r>
            <a:r>
              <a:rPr lang="en-ID" sz="1400" dirty="0" err="1"/>
              <a:t>operasi</a:t>
            </a:r>
            <a:r>
              <a:rPr lang="en-ID" sz="1400" dirty="0"/>
              <a:t> SELECT, JOIN, dan WHERE, </a:t>
            </a:r>
            <a:r>
              <a:rPr lang="en-ID" sz="1400" dirty="0" err="1"/>
              <a:t>pernyataan</a:t>
            </a:r>
            <a:r>
              <a:rPr lang="en-ID" sz="1400" dirty="0"/>
              <a:t> </a:t>
            </a:r>
            <a:r>
              <a:rPr lang="en-ID" sz="1400" dirty="0" err="1"/>
              <a:t>bahwa</a:t>
            </a:r>
            <a:r>
              <a:rPr lang="en-ID" sz="1400" dirty="0"/>
              <a:t> GROUP BY </a:t>
            </a:r>
            <a:r>
              <a:rPr lang="en-ID" sz="1400" dirty="0" err="1"/>
              <a:t>selalu</a:t>
            </a:r>
            <a:r>
              <a:rPr lang="en-ID" sz="1400" dirty="0"/>
              <a:t> </a:t>
            </a:r>
            <a:r>
              <a:rPr lang="en-ID" sz="1400" dirty="0" err="1"/>
              <a:t>berada</a:t>
            </a:r>
            <a:r>
              <a:rPr lang="en-ID" sz="1400" dirty="0"/>
              <a:t> di </a:t>
            </a:r>
            <a:r>
              <a:rPr lang="en-ID" sz="1400" dirty="0" err="1"/>
              <a:t>akhir</a:t>
            </a:r>
            <a:r>
              <a:rPr lang="en-ID" sz="1400" dirty="0"/>
              <a:t> query </a:t>
            </a:r>
            <a:r>
              <a:rPr lang="en-ID" sz="1400" dirty="0" err="1"/>
              <a:t>tidak</a:t>
            </a:r>
            <a:r>
              <a:rPr lang="en-ID" sz="1400" dirty="0"/>
              <a:t> </a:t>
            </a:r>
            <a:r>
              <a:rPr lang="en-ID" sz="1400" dirty="0" err="1"/>
              <a:t>sepenuhnya</a:t>
            </a:r>
            <a:r>
              <a:rPr lang="en-ID" sz="1400" dirty="0"/>
              <a:t> </a:t>
            </a:r>
            <a:r>
              <a:rPr lang="en-ID" sz="1400" dirty="0" err="1"/>
              <a:t>benar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klausa</a:t>
            </a:r>
            <a:r>
              <a:rPr lang="en-ID" sz="1400" dirty="0"/>
              <a:t> ORDER BY </a:t>
            </a:r>
            <a:r>
              <a:rPr lang="en-ID" sz="1400" dirty="0" err="1"/>
              <a:t>biasanya</a:t>
            </a:r>
            <a:r>
              <a:rPr lang="en-ID" sz="1400" dirty="0"/>
              <a:t> </a:t>
            </a:r>
            <a:r>
              <a:rPr lang="en-ID" sz="1400" dirty="0" err="1"/>
              <a:t>datang</a:t>
            </a:r>
            <a:r>
              <a:rPr lang="en-ID" sz="1400" dirty="0"/>
              <a:t> </a:t>
            </a:r>
            <a:r>
              <a:rPr lang="en-ID" sz="1400" dirty="0" err="1"/>
              <a:t>setelah</a:t>
            </a:r>
            <a:r>
              <a:rPr lang="en-ID" sz="1400" dirty="0"/>
              <a:t> GROUP BY.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e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GROUP BY </a:t>
            </a:r>
            <a:r>
              <a:rPr lang="en-ID" sz="1400" dirty="0" err="1"/>
              <a:t>dapat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kolom</a:t>
            </a:r>
            <a:r>
              <a:rPr lang="en-ID" sz="1400" dirty="0"/>
              <a:t> yang </a:t>
            </a:r>
            <a:r>
              <a:rPr lang="en-ID" sz="1400" dirty="0" err="1"/>
              <a:t>memiliki</a:t>
            </a:r>
            <a:r>
              <a:rPr lang="en-ID" sz="1400" dirty="0"/>
              <a:t> </a:t>
            </a:r>
            <a:r>
              <a:rPr lang="en-ID" sz="1400" dirty="0" err="1"/>
              <a:t>nilai</a:t>
            </a:r>
            <a:r>
              <a:rPr lang="en-ID" sz="1400" dirty="0"/>
              <a:t> NULL. Baris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nilai</a:t>
            </a:r>
            <a:r>
              <a:rPr lang="en-ID" sz="1400" dirty="0"/>
              <a:t> NULL </a:t>
            </a:r>
            <a:r>
              <a:rPr lang="en-ID" sz="1400" dirty="0" err="1"/>
              <a:t>akan</a:t>
            </a:r>
            <a:r>
              <a:rPr lang="en-ID" sz="1400" dirty="0"/>
              <a:t> </a:t>
            </a:r>
            <a:r>
              <a:rPr lang="en-ID" sz="1400" dirty="0" err="1"/>
              <a:t>dikelompokkan</a:t>
            </a:r>
            <a:r>
              <a:rPr lang="en-ID" sz="1400" dirty="0"/>
              <a:t> </a:t>
            </a:r>
            <a:r>
              <a:rPr lang="en-ID" sz="1400" dirty="0" err="1"/>
              <a:t>bersama</a:t>
            </a:r>
            <a:r>
              <a:rPr lang="en-ID" sz="1400" dirty="0"/>
              <a:t> </a:t>
            </a:r>
            <a:r>
              <a:rPr lang="en-ID" sz="1400" dirty="0" err="1"/>
              <a:t>sebagai</a:t>
            </a:r>
            <a:r>
              <a:rPr lang="en-ID" sz="1400" dirty="0"/>
              <a:t> </a:t>
            </a:r>
            <a:r>
              <a:rPr lang="en-ID" sz="1400" dirty="0" err="1"/>
              <a:t>grup</a:t>
            </a:r>
            <a:r>
              <a:rPr lang="en-ID" sz="1400" dirty="0"/>
              <a:t> </a:t>
            </a:r>
            <a:r>
              <a:rPr lang="en-ID" sz="1400" dirty="0" err="1"/>
              <a:t>terpisah</a:t>
            </a:r>
            <a:r>
              <a:rPr lang="en-ID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5626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558DF4-C875-046C-B2F8-54EF5B4C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25C331-1CDE-AE6D-7F75-14A146D2862B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2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C7B2985D-3C16-D181-71E0-9BF3BA26293D}"/>
              </a:ext>
            </a:extLst>
          </p:cNvPr>
          <p:cNvSpPr/>
          <p:nvPr/>
        </p:nvSpPr>
        <p:spPr>
          <a:xfrm>
            <a:off x="8461829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7F8378A0-0645-070E-4CC0-F06333864251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EFD349C-ECAD-553F-6621-BB42AEEFD866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285D9B-E364-09C9-621C-AB66B0FE9E88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Pernyataan</a:t>
            </a:r>
            <a:r>
              <a:rPr lang="en-ID" b="1" dirty="0"/>
              <a:t> SQL mana yang </a:t>
            </a:r>
            <a:r>
              <a:rPr lang="en-ID" b="1" dirty="0" err="1"/>
              <a:t>akan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total </a:t>
            </a:r>
            <a:r>
              <a:rPr lang="en-ID" b="1" dirty="0" err="1"/>
              <a:t>gaji</a:t>
            </a:r>
            <a:r>
              <a:rPr lang="en-ID" b="1" dirty="0"/>
              <a:t> (</a:t>
            </a:r>
            <a:r>
              <a:rPr lang="en-ID" b="1" dirty="0" err="1"/>
              <a:t>Gaji</a:t>
            </a:r>
            <a:r>
              <a:rPr lang="en-ID" b="1" dirty="0"/>
              <a:t>)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setiap</a:t>
            </a:r>
            <a:r>
              <a:rPr lang="en-ID" b="1" dirty="0"/>
              <a:t> </a:t>
            </a:r>
            <a:r>
              <a:rPr lang="en-ID" b="1" dirty="0" err="1"/>
              <a:t>posisi</a:t>
            </a:r>
            <a:r>
              <a:rPr lang="en-ID" b="1" dirty="0"/>
              <a:t> </a:t>
            </a:r>
            <a:r>
              <a:rPr lang="en-ID" b="1" dirty="0" err="1"/>
              <a:t>jabatan</a:t>
            </a:r>
            <a:r>
              <a:rPr lang="en-ID" b="1" dirty="0"/>
              <a:t> (</a:t>
            </a:r>
            <a:r>
              <a:rPr lang="en-ID" b="1" dirty="0" err="1"/>
              <a:t>Jabatan</a:t>
            </a:r>
            <a:r>
              <a:rPr lang="en-ID" b="1" dirty="0"/>
              <a:t>), </a:t>
            </a:r>
            <a:r>
              <a:rPr lang="en-ID" b="1" dirty="0" err="1"/>
              <a:t>tetapi</a:t>
            </a:r>
            <a:r>
              <a:rPr lang="en-ID" b="1" dirty="0"/>
              <a:t> </a:t>
            </a:r>
            <a:r>
              <a:rPr lang="en-ID" b="1" dirty="0" err="1"/>
              <a:t>hanya</a:t>
            </a:r>
            <a:r>
              <a:rPr lang="en-ID" b="1" dirty="0"/>
              <a:t>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posisi</a:t>
            </a:r>
            <a:r>
              <a:rPr lang="en-ID" b="1" dirty="0"/>
              <a:t> di mana </a:t>
            </a:r>
            <a:r>
              <a:rPr lang="en-ID" b="1" dirty="0" err="1"/>
              <a:t>lebih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</a:t>
            </a:r>
            <a:r>
              <a:rPr lang="en-ID" b="1" dirty="0" err="1"/>
              <a:t>satu</a:t>
            </a:r>
            <a:r>
              <a:rPr lang="en-ID" b="1" dirty="0"/>
              <a:t> </a:t>
            </a:r>
            <a:r>
              <a:rPr lang="en-ID" b="1" dirty="0" err="1"/>
              <a:t>karyawan</a:t>
            </a:r>
            <a:r>
              <a:rPr lang="en-ID" b="1" dirty="0"/>
              <a:t> </a:t>
            </a:r>
            <a:r>
              <a:rPr lang="en-ID" b="1" dirty="0" err="1"/>
              <a:t>memegang</a:t>
            </a:r>
            <a:r>
              <a:rPr lang="en-ID" b="1" dirty="0"/>
              <a:t> </a:t>
            </a:r>
            <a:r>
              <a:rPr lang="en-ID" b="1" dirty="0" err="1"/>
              <a:t>posisi</a:t>
            </a:r>
            <a:r>
              <a:rPr lang="en-ID" b="1" dirty="0"/>
              <a:t> </a:t>
            </a:r>
            <a:r>
              <a:rPr lang="en-ID" b="1" dirty="0" err="1"/>
              <a:t>tersebut</a:t>
            </a:r>
            <a:r>
              <a:rPr lang="en-ID" b="1" dirty="0"/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4A8B1F-B7F3-1335-E8D0-2FB0C0539D3C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868D75-6F94-7061-4332-0BFB69BE8942}"/>
              </a:ext>
            </a:extLst>
          </p:cNvPr>
          <p:cNvSpPr txBox="1"/>
          <p:nvPr/>
        </p:nvSpPr>
        <p:spPr>
          <a:xfrm>
            <a:off x="1562099" y="24968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A64A4B-D89E-65D0-3680-FF2BE5776D03}"/>
              </a:ext>
            </a:extLst>
          </p:cNvPr>
          <p:cNvSpPr txBox="1"/>
          <p:nvPr/>
        </p:nvSpPr>
        <p:spPr>
          <a:xfrm>
            <a:off x="1562099" y="302842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FBDF31-BDDC-75F1-689B-D8E9729D5B1A}"/>
              </a:ext>
            </a:extLst>
          </p:cNvPr>
          <p:cNvSpPr txBox="1"/>
          <p:nvPr/>
        </p:nvSpPr>
        <p:spPr>
          <a:xfrm>
            <a:off x="1562099" y="3600739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F624AE-1CD6-F02B-5860-426CEBD3558B}"/>
              </a:ext>
            </a:extLst>
          </p:cNvPr>
          <p:cNvSpPr txBox="1"/>
          <p:nvPr/>
        </p:nvSpPr>
        <p:spPr>
          <a:xfrm>
            <a:off x="1562099" y="419795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  <a:endParaRPr lang="en-ID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A6AE7D-6918-3F09-C30A-73395F99E733}"/>
              </a:ext>
            </a:extLst>
          </p:cNvPr>
          <p:cNvSpPr txBox="1"/>
          <p:nvPr/>
        </p:nvSpPr>
        <p:spPr>
          <a:xfrm>
            <a:off x="1927751" y="1904884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Jabatan</a:t>
            </a:r>
            <a:r>
              <a:rPr lang="en-ID" sz="1400" b="1" dirty="0"/>
              <a:t>, SUM(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pegawai</a:t>
            </a:r>
            <a:r>
              <a:rPr lang="en-ID" sz="1400" b="1" dirty="0"/>
              <a:t> HAVING COUNT(</a:t>
            </a:r>
            <a:r>
              <a:rPr lang="en-ID" sz="1400" b="1" dirty="0" err="1"/>
              <a:t>Jabatan</a:t>
            </a:r>
            <a:r>
              <a:rPr lang="en-ID" sz="1400" b="1" dirty="0"/>
              <a:t>) &gt; 1;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64E8C9-D659-A13B-05AE-7508C14985C3}"/>
              </a:ext>
            </a:extLst>
          </p:cNvPr>
          <p:cNvSpPr txBox="1"/>
          <p:nvPr/>
        </p:nvSpPr>
        <p:spPr>
          <a:xfrm>
            <a:off x="1927751" y="2554798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Jabatan</a:t>
            </a:r>
            <a:r>
              <a:rPr lang="en-ID" sz="1400" b="1" dirty="0"/>
              <a:t>, SUM(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pegawai</a:t>
            </a:r>
            <a:r>
              <a:rPr lang="en-ID" sz="1400" b="1" dirty="0"/>
              <a:t> GROUP BY </a:t>
            </a:r>
            <a:r>
              <a:rPr lang="en-ID" sz="1400" b="1" dirty="0" err="1"/>
              <a:t>Jabatan</a:t>
            </a:r>
            <a:r>
              <a:rPr lang="en-ID" sz="1400" b="1" dirty="0"/>
              <a:t> WHERE COUNT(</a:t>
            </a:r>
            <a:r>
              <a:rPr lang="en-ID" sz="1400" b="1" dirty="0" err="1"/>
              <a:t>Jabatan</a:t>
            </a:r>
            <a:r>
              <a:rPr lang="en-ID" sz="1400" b="1" dirty="0"/>
              <a:t>) &gt; 1;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8AEC7C-BD5E-912C-F9E5-ADBDFCF6F04D}"/>
              </a:ext>
            </a:extLst>
          </p:cNvPr>
          <p:cNvSpPr txBox="1"/>
          <p:nvPr/>
        </p:nvSpPr>
        <p:spPr>
          <a:xfrm>
            <a:off x="1927751" y="307499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Jabatan</a:t>
            </a:r>
            <a:r>
              <a:rPr lang="en-US" sz="1400" b="1" dirty="0"/>
              <a:t>, SUM(</a:t>
            </a:r>
            <a:r>
              <a:rPr lang="en-US" sz="1400" b="1" dirty="0" err="1"/>
              <a:t>Gaji</a:t>
            </a:r>
            <a:r>
              <a:rPr lang="en-US" sz="1400" b="1" dirty="0"/>
              <a:t>) FROM </a:t>
            </a:r>
            <a:r>
              <a:rPr lang="en-US" sz="1400" b="1" dirty="0" err="1"/>
              <a:t>pegawai</a:t>
            </a:r>
            <a:r>
              <a:rPr lang="en-US" sz="1400" b="1" dirty="0"/>
              <a:t> GROUP BY </a:t>
            </a:r>
            <a:r>
              <a:rPr lang="en-US" sz="1400" b="1" dirty="0" err="1"/>
              <a:t>Jabatan</a:t>
            </a:r>
            <a:r>
              <a:rPr lang="en-US" sz="1400" b="1" dirty="0"/>
              <a:t> HAVING COUNT(*) &gt; 1;</a:t>
            </a:r>
            <a:endParaRPr lang="en-ID" sz="1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4499ED-0DE2-AD11-64B5-DA721581BC8B}"/>
              </a:ext>
            </a:extLst>
          </p:cNvPr>
          <p:cNvSpPr txBox="1"/>
          <p:nvPr/>
        </p:nvSpPr>
        <p:spPr>
          <a:xfrm>
            <a:off x="1927751" y="365954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SUM(</a:t>
            </a:r>
            <a:r>
              <a:rPr lang="en-US" sz="1400" b="1" dirty="0" err="1"/>
              <a:t>Gaji</a:t>
            </a:r>
            <a:r>
              <a:rPr lang="en-US" sz="1400" b="1" dirty="0"/>
              <a:t>), </a:t>
            </a:r>
            <a:r>
              <a:rPr lang="en-US" sz="1400" b="1" dirty="0" err="1"/>
              <a:t>Jabatan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HAVING COUNT(*) &gt; 1 GROUP BY </a:t>
            </a:r>
            <a:r>
              <a:rPr lang="en-US" sz="1400" b="1" dirty="0" err="1"/>
              <a:t>Jabatan</a:t>
            </a:r>
            <a:r>
              <a:rPr lang="en-US" sz="1400" b="1" dirty="0"/>
              <a:t>;</a:t>
            </a:r>
            <a:endParaRPr lang="en-ID" sz="1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A89CC3-144F-86C7-9A23-696ADBE15614}"/>
              </a:ext>
            </a:extLst>
          </p:cNvPr>
          <p:cNvSpPr txBox="1"/>
          <p:nvPr/>
        </p:nvSpPr>
        <p:spPr>
          <a:xfrm>
            <a:off x="1927751" y="423781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Jabatan</a:t>
            </a:r>
            <a:r>
              <a:rPr lang="en-US" sz="1400" b="1" dirty="0"/>
              <a:t>, SUM(</a:t>
            </a:r>
            <a:r>
              <a:rPr lang="en-US" sz="1400" b="1" dirty="0" err="1"/>
              <a:t>Gaji</a:t>
            </a:r>
            <a:r>
              <a:rPr lang="en-US" sz="1400" b="1" dirty="0"/>
              <a:t>) FROM </a:t>
            </a:r>
            <a:r>
              <a:rPr lang="en-US" sz="1400" b="1" dirty="0" err="1"/>
              <a:t>pegawai</a:t>
            </a:r>
            <a:r>
              <a:rPr lang="en-US" sz="1400" b="1" dirty="0"/>
              <a:t> WHERE COUNT(*) &gt; 1 GROUP BY </a:t>
            </a:r>
            <a:r>
              <a:rPr lang="en-US" sz="1400" b="1" dirty="0" err="1"/>
              <a:t>Jabatan</a:t>
            </a:r>
            <a:r>
              <a:rPr lang="en-US" sz="1400" b="1" dirty="0"/>
              <a:t>;</a:t>
            </a:r>
            <a:endParaRPr lang="en-ID" sz="1400" b="1" dirty="0"/>
          </a:p>
        </p:txBody>
      </p:sp>
    </p:spTree>
    <p:extLst>
      <p:ext uri="{BB962C8B-B14F-4D97-AF65-F5344CB8AC3E}">
        <p14:creationId xmlns:p14="http://schemas.microsoft.com/office/powerpoint/2010/main" val="2609234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05E0B-A4EA-6DA6-B41E-0A02E86F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E569FC-7A13-B605-6B55-DDD379557603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2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ADCCA5A7-4E2F-F7FE-1527-4E23F7DD567B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554C529-23DF-0F64-1A5E-D9EA075718E9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0CDB5A-4717-F39F-D7CB-FA0111605034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Pernyataan</a:t>
            </a:r>
            <a:r>
              <a:rPr lang="en-ID" b="1" dirty="0"/>
              <a:t> SQL mana yang </a:t>
            </a:r>
            <a:r>
              <a:rPr lang="en-ID" b="1" dirty="0" err="1"/>
              <a:t>akan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total </a:t>
            </a:r>
            <a:r>
              <a:rPr lang="en-ID" b="1" dirty="0" err="1"/>
              <a:t>gaji</a:t>
            </a:r>
            <a:r>
              <a:rPr lang="en-ID" b="1" dirty="0"/>
              <a:t> (</a:t>
            </a:r>
            <a:r>
              <a:rPr lang="en-ID" b="1" dirty="0" err="1"/>
              <a:t>Gaji</a:t>
            </a:r>
            <a:r>
              <a:rPr lang="en-ID" b="1" dirty="0"/>
              <a:t>)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setiap</a:t>
            </a:r>
            <a:r>
              <a:rPr lang="en-ID" b="1" dirty="0"/>
              <a:t> </a:t>
            </a:r>
            <a:r>
              <a:rPr lang="en-ID" b="1" dirty="0" err="1"/>
              <a:t>posisi</a:t>
            </a:r>
            <a:r>
              <a:rPr lang="en-ID" b="1" dirty="0"/>
              <a:t> </a:t>
            </a:r>
            <a:r>
              <a:rPr lang="en-ID" b="1" dirty="0" err="1"/>
              <a:t>jabatan</a:t>
            </a:r>
            <a:r>
              <a:rPr lang="en-ID" b="1" dirty="0"/>
              <a:t> (</a:t>
            </a:r>
            <a:r>
              <a:rPr lang="en-ID" b="1" dirty="0" err="1"/>
              <a:t>Jabatan</a:t>
            </a:r>
            <a:r>
              <a:rPr lang="en-ID" b="1" dirty="0"/>
              <a:t>), </a:t>
            </a:r>
            <a:r>
              <a:rPr lang="en-ID" b="1" dirty="0" err="1"/>
              <a:t>tetapi</a:t>
            </a:r>
            <a:r>
              <a:rPr lang="en-ID" b="1" dirty="0"/>
              <a:t> </a:t>
            </a:r>
            <a:r>
              <a:rPr lang="en-ID" b="1" dirty="0" err="1"/>
              <a:t>hanya</a:t>
            </a:r>
            <a:r>
              <a:rPr lang="en-ID" b="1" dirty="0"/>
              <a:t>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posisi</a:t>
            </a:r>
            <a:r>
              <a:rPr lang="en-ID" b="1" dirty="0"/>
              <a:t> di mana </a:t>
            </a:r>
            <a:r>
              <a:rPr lang="en-ID" b="1" dirty="0" err="1"/>
              <a:t>lebih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</a:t>
            </a:r>
            <a:r>
              <a:rPr lang="en-ID" b="1" dirty="0" err="1"/>
              <a:t>satu</a:t>
            </a:r>
            <a:r>
              <a:rPr lang="en-ID" b="1" dirty="0"/>
              <a:t> </a:t>
            </a:r>
            <a:r>
              <a:rPr lang="en-ID" b="1" dirty="0" err="1"/>
              <a:t>karyawan</a:t>
            </a:r>
            <a:r>
              <a:rPr lang="en-ID" b="1" dirty="0"/>
              <a:t> </a:t>
            </a:r>
            <a:r>
              <a:rPr lang="en-ID" b="1" dirty="0" err="1"/>
              <a:t>memegang</a:t>
            </a:r>
            <a:r>
              <a:rPr lang="en-ID" b="1" dirty="0"/>
              <a:t> </a:t>
            </a:r>
            <a:r>
              <a:rPr lang="en-ID" b="1" dirty="0" err="1"/>
              <a:t>posisi</a:t>
            </a:r>
            <a:r>
              <a:rPr lang="en-ID" b="1" dirty="0"/>
              <a:t> </a:t>
            </a:r>
            <a:r>
              <a:rPr lang="en-ID" b="1" dirty="0" err="1"/>
              <a:t>tersebut</a:t>
            </a:r>
            <a:r>
              <a:rPr lang="en-ID" b="1" dirty="0"/>
              <a:t>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8A5EC8-801B-F148-E948-0A54563BE954}"/>
              </a:ext>
            </a:extLst>
          </p:cNvPr>
          <p:cNvSpPr txBox="1"/>
          <p:nvPr/>
        </p:nvSpPr>
        <p:spPr>
          <a:xfrm>
            <a:off x="1562099" y="1739274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E68388-3731-BC57-DE1A-6CEB270B62A1}"/>
              </a:ext>
            </a:extLst>
          </p:cNvPr>
          <p:cNvSpPr txBox="1"/>
          <p:nvPr/>
        </p:nvSpPr>
        <p:spPr>
          <a:xfrm>
            <a:off x="1927751" y="1785839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Jabatan</a:t>
            </a:r>
            <a:r>
              <a:rPr lang="en-US" sz="1400" b="1" dirty="0"/>
              <a:t>, SUM(</a:t>
            </a:r>
            <a:r>
              <a:rPr lang="en-US" sz="1400" b="1" dirty="0" err="1"/>
              <a:t>Gaji</a:t>
            </a:r>
            <a:r>
              <a:rPr lang="en-US" sz="1400" b="1" dirty="0"/>
              <a:t>) FROM </a:t>
            </a:r>
            <a:r>
              <a:rPr lang="en-US" sz="1400" b="1" dirty="0" err="1"/>
              <a:t>pegawai</a:t>
            </a:r>
            <a:r>
              <a:rPr lang="en-US" sz="1400" b="1" dirty="0"/>
              <a:t> GROUP BY </a:t>
            </a:r>
            <a:r>
              <a:rPr lang="en-US" sz="1400" b="1" dirty="0" err="1"/>
              <a:t>Jabatan</a:t>
            </a:r>
            <a:r>
              <a:rPr lang="en-US" sz="1400" b="1" dirty="0"/>
              <a:t> HAVING COUNT(*) &gt; 1;</a:t>
            </a:r>
            <a:endParaRPr lang="en-ID" sz="1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0DD186-FEE1-E828-D116-7AD5A014A604}"/>
              </a:ext>
            </a:extLst>
          </p:cNvPr>
          <p:cNvSpPr txBox="1"/>
          <p:nvPr/>
        </p:nvSpPr>
        <p:spPr>
          <a:xfrm>
            <a:off x="1240972" y="2298592"/>
            <a:ext cx="989874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pilihan</a:t>
            </a:r>
            <a:r>
              <a:rPr lang="en-ID" sz="1400" b="1" dirty="0"/>
              <a:t> A </a:t>
            </a:r>
            <a:r>
              <a:rPr lang="en-ID" sz="1400" dirty="0"/>
              <a:t>Salah, </a:t>
            </a:r>
            <a:r>
              <a:rPr lang="en-ID" sz="1400" dirty="0" err="1"/>
              <a:t>karena</a:t>
            </a:r>
            <a:r>
              <a:rPr lang="en-ID" sz="1400" dirty="0"/>
              <a:t> GROUP BY </a:t>
            </a:r>
            <a:r>
              <a:rPr lang="en-ID" sz="1400" dirty="0" err="1"/>
              <a:t>harus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sebelum</a:t>
            </a:r>
            <a:r>
              <a:rPr lang="en-ID" sz="1400" dirty="0"/>
              <a:t> HAVING. </a:t>
            </a:r>
            <a:r>
              <a:rPr lang="en-ID" sz="1400" dirty="0" err="1"/>
              <a:t>Tanpa</a:t>
            </a:r>
            <a:r>
              <a:rPr lang="en-ID" sz="1400" dirty="0"/>
              <a:t> GROUP BY, </a:t>
            </a:r>
            <a:r>
              <a:rPr lang="en-ID" sz="1400" dirty="0" err="1"/>
              <a:t>klausa</a:t>
            </a:r>
            <a:r>
              <a:rPr lang="en-ID" sz="1400" dirty="0"/>
              <a:t> HAVING </a:t>
            </a:r>
            <a:r>
              <a:rPr lang="en-ID" sz="1400" dirty="0" err="1"/>
              <a:t>tidak</a:t>
            </a:r>
            <a:r>
              <a:rPr lang="en-ID" sz="1400" dirty="0"/>
              <a:t> </a:t>
            </a:r>
            <a:r>
              <a:rPr lang="en-ID" sz="1400" dirty="0" err="1"/>
              <a:t>akan</a:t>
            </a:r>
            <a:r>
              <a:rPr lang="en-ID" sz="1400" dirty="0"/>
              <a:t> </a:t>
            </a:r>
            <a:r>
              <a:rPr lang="en-ID" sz="1400" dirty="0" err="1"/>
              <a:t>berfungsi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benar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B </a:t>
            </a:r>
            <a:r>
              <a:rPr lang="en-ID" sz="1400" dirty="0"/>
              <a:t>Salah,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klausa</a:t>
            </a:r>
            <a:r>
              <a:rPr lang="en-ID" sz="1400" dirty="0"/>
              <a:t> WHERE </a:t>
            </a:r>
            <a:r>
              <a:rPr lang="en-ID" sz="1400" dirty="0" err="1"/>
              <a:t>tidak</a:t>
            </a:r>
            <a:r>
              <a:rPr lang="en-ID" sz="1400" dirty="0"/>
              <a:t> </a:t>
            </a:r>
            <a:r>
              <a:rPr lang="en-ID" sz="1400" dirty="0" err="1"/>
              <a:t>bisa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fungsi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. </a:t>
            </a:r>
            <a:r>
              <a:rPr lang="en-ID" sz="1400" dirty="0" err="1"/>
              <a:t>Kondisi</a:t>
            </a:r>
            <a:r>
              <a:rPr lang="en-ID" sz="1400" dirty="0"/>
              <a:t> COUNT(</a:t>
            </a:r>
            <a:r>
              <a:rPr lang="en-ID" sz="1400" dirty="0" err="1"/>
              <a:t>Jabatan</a:t>
            </a:r>
            <a:r>
              <a:rPr lang="en-ID" sz="1400" dirty="0"/>
              <a:t>) &gt; 1 </a:t>
            </a:r>
            <a:r>
              <a:rPr lang="en-ID" sz="1400" dirty="0" err="1"/>
              <a:t>harus</a:t>
            </a:r>
            <a:r>
              <a:rPr lang="en-ID" sz="1400" dirty="0"/>
              <a:t> </a:t>
            </a:r>
            <a:r>
              <a:rPr lang="en-ID" sz="1400" dirty="0" err="1"/>
              <a:t>berada</a:t>
            </a:r>
            <a:r>
              <a:rPr lang="en-ID" sz="1400" dirty="0"/>
              <a:t> di </a:t>
            </a:r>
            <a:r>
              <a:rPr lang="en-ID" sz="1400" dirty="0" err="1"/>
              <a:t>klausa</a:t>
            </a:r>
            <a:r>
              <a:rPr lang="en-ID" sz="1400" dirty="0"/>
              <a:t> HAVING.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C </a:t>
            </a:r>
            <a:r>
              <a:rPr lang="en-ID" sz="1400" dirty="0" err="1"/>
              <a:t>Benar</a:t>
            </a:r>
            <a:r>
              <a:rPr lang="en-ID" sz="1400" dirty="0"/>
              <a:t>,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klausa</a:t>
            </a:r>
            <a:r>
              <a:rPr lang="en-ID" sz="1400" dirty="0"/>
              <a:t> HAVING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menyaring</a:t>
            </a:r>
            <a:r>
              <a:rPr lang="en-ID" sz="1400" dirty="0"/>
              <a:t> </a:t>
            </a:r>
            <a:r>
              <a:rPr lang="en-ID" sz="1400" dirty="0" err="1"/>
              <a:t>grup</a:t>
            </a:r>
            <a:r>
              <a:rPr lang="en-ID" sz="1400" dirty="0"/>
              <a:t> yang </a:t>
            </a:r>
            <a:r>
              <a:rPr lang="en-ID" sz="1400" dirty="0" err="1"/>
              <a:t>memiliki</a:t>
            </a:r>
            <a:r>
              <a:rPr lang="en-ID" sz="1400" dirty="0"/>
              <a:t>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</a:t>
            </a:r>
            <a:r>
              <a:rPr lang="en-ID" sz="1400" dirty="0" err="1"/>
              <a:t>satu</a:t>
            </a:r>
            <a:r>
              <a:rPr lang="en-ID" sz="1400" dirty="0"/>
              <a:t> </a:t>
            </a:r>
            <a:r>
              <a:rPr lang="en-ID" sz="1400" dirty="0" err="1"/>
              <a:t>karyawan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D </a:t>
            </a:r>
            <a:r>
              <a:rPr lang="en-ID" sz="1400" dirty="0"/>
              <a:t>Salah,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urutan</a:t>
            </a:r>
            <a:r>
              <a:rPr lang="en-ID" sz="1400" dirty="0"/>
              <a:t> HAVING dan GROUP BY </a:t>
            </a:r>
            <a:r>
              <a:rPr lang="en-ID" sz="1400" dirty="0" err="1"/>
              <a:t>terbalik</a:t>
            </a:r>
            <a:r>
              <a:rPr lang="en-ID" sz="1400" dirty="0"/>
              <a:t>. GROUP BY </a:t>
            </a:r>
            <a:r>
              <a:rPr lang="en-ID" sz="1400" dirty="0" err="1"/>
              <a:t>harus</a:t>
            </a:r>
            <a:r>
              <a:rPr lang="en-ID" sz="1400" dirty="0"/>
              <a:t> </a:t>
            </a:r>
            <a:r>
              <a:rPr lang="en-ID" sz="1400" dirty="0" err="1"/>
              <a:t>datang</a:t>
            </a:r>
            <a:r>
              <a:rPr lang="en-ID" sz="1400" dirty="0"/>
              <a:t> </a:t>
            </a:r>
            <a:r>
              <a:rPr lang="en-ID" sz="1400" dirty="0" err="1"/>
              <a:t>sebelum</a:t>
            </a:r>
            <a:r>
              <a:rPr lang="en-ID" sz="1400" dirty="0"/>
              <a:t> HAVING.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E </a:t>
            </a:r>
            <a:r>
              <a:rPr lang="en-ID" sz="1400" dirty="0"/>
              <a:t>Salah,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klausa</a:t>
            </a:r>
            <a:r>
              <a:rPr lang="en-ID" sz="1400" dirty="0"/>
              <a:t> WHERE </a:t>
            </a:r>
            <a:r>
              <a:rPr lang="en-ID" sz="1400" dirty="0" err="1"/>
              <a:t>tidak</a:t>
            </a:r>
            <a:r>
              <a:rPr lang="en-ID" sz="1400" dirty="0"/>
              <a:t> </a:t>
            </a:r>
            <a:r>
              <a:rPr lang="en-ID" sz="1400" dirty="0" err="1"/>
              <a:t>dapat</a:t>
            </a:r>
            <a:r>
              <a:rPr lang="en-ID" sz="1400" dirty="0"/>
              <a:t> </a:t>
            </a:r>
            <a:r>
              <a:rPr lang="en-ID" sz="1400" dirty="0" err="1"/>
              <a:t>digunakan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fungsi</a:t>
            </a:r>
            <a:r>
              <a:rPr lang="en-ID" sz="1400" dirty="0"/>
              <a:t> </a:t>
            </a:r>
            <a:r>
              <a:rPr lang="en-ID" sz="1400" dirty="0" err="1"/>
              <a:t>agregat</a:t>
            </a:r>
            <a:r>
              <a:rPr lang="en-ID" sz="1400" dirty="0"/>
              <a:t>. </a:t>
            </a:r>
            <a:r>
              <a:rPr lang="en-ID" sz="1400" dirty="0" err="1"/>
              <a:t>Kondisi</a:t>
            </a:r>
            <a:r>
              <a:rPr lang="en-ID" sz="1400" dirty="0"/>
              <a:t> </a:t>
            </a:r>
            <a:r>
              <a:rPr lang="en-ID" sz="1400" dirty="0" err="1"/>
              <a:t>harus</a:t>
            </a:r>
            <a:r>
              <a:rPr lang="en-ID" sz="1400" dirty="0"/>
              <a:t> </a:t>
            </a:r>
            <a:r>
              <a:rPr lang="en-ID" sz="1400" dirty="0" err="1"/>
              <a:t>berada</a:t>
            </a:r>
            <a:r>
              <a:rPr lang="en-ID" sz="1400" dirty="0"/>
              <a:t> di HAVING.</a:t>
            </a:r>
          </a:p>
        </p:txBody>
      </p:sp>
    </p:spTree>
    <p:extLst>
      <p:ext uri="{BB962C8B-B14F-4D97-AF65-F5344CB8AC3E}">
        <p14:creationId xmlns:p14="http://schemas.microsoft.com/office/powerpoint/2010/main" val="4130658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558DF4-C875-046C-B2F8-54EF5B4C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25C331-1CDE-AE6D-7F75-14A146D2862B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3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C7B2985D-3C16-D181-71E0-9BF3BA26293D}"/>
              </a:ext>
            </a:extLst>
          </p:cNvPr>
          <p:cNvSpPr/>
          <p:nvPr/>
        </p:nvSpPr>
        <p:spPr>
          <a:xfrm>
            <a:off x="8461829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B503FF69-CAFC-732D-D467-D41EA8DB9F33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75CD87C-CC14-E5E5-0845-421F8C0AC116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E320A0-6FAA-606F-7BDE-C7CC59D60616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query SQL </a:t>
            </a:r>
            <a:r>
              <a:rPr lang="en-ID" b="1" dirty="0" err="1"/>
              <a:t>berikut</a:t>
            </a:r>
            <a:r>
              <a:rPr lang="en-ID" b="1" dirty="0"/>
              <a:t> yang </a:t>
            </a:r>
            <a:r>
              <a:rPr lang="en-ID" b="1" dirty="0" err="1"/>
              <a:t>akan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</a:t>
            </a:r>
            <a:r>
              <a:rPr lang="en-ID" b="1" dirty="0" err="1"/>
              <a:t>nama</a:t>
            </a:r>
            <a:r>
              <a:rPr lang="en-ID" b="1" dirty="0"/>
              <a:t> (</a:t>
            </a:r>
            <a:r>
              <a:rPr lang="en-ID" b="1" dirty="0" err="1"/>
              <a:t>NDep</a:t>
            </a:r>
            <a:r>
              <a:rPr lang="en-ID" b="1" dirty="0"/>
              <a:t>) </a:t>
            </a:r>
            <a:r>
              <a:rPr lang="en-ID" b="1" dirty="0" err="1"/>
              <a:t>pegawai</a:t>
            </a:r>
            <a:r>
              <a:rPr lang="en-ID" b="1" dirty="0"/>
              <a:t> yang </a:t>
            </a:r>
            <a:r>
              <a:rPr lang="en-ID" b="1" dirty="0" err="1"/>
              <a:t>berada</a:t>
            </a:r>
            <a:r>
              <a:rPr lang="en-ID" b="1" dirty="0"/>
              <a:t> di </a:t>
            </a:r>
            <a:r>
              <a:rPr lang="en-ID" b="1" dirty="0" err="1"/>
              <a:t>departemen</a:t>
            </a:r>
            <a:r>
              <a:rPr lang="en-ID" b="1" dirty="0"/>
              <a:t> 'Sales' dan </a:t>
            </a:r>
            <a:r>
              <a:rPr lang="en-ID" b="1" dirty="0" err="1"/>
              <a:t>memiliki</a:t>
            </a:r>
            <a:r>
              <a:rPr lang="en-ID" b="1" dirty="0"/>
              <a:t> </a:t>
            </a:r>
            <a:r>
              <a:rPr lang="en-ID" b="1" dirty="0" err="1"/>
              <a:t>gaji</a:t>
            </a:r>
            <a:r>
              <a:rPr lang="en-ID" b="1" dirty="0"/>
              <a:t> (</a:t>
            </a:r>
            <a:r>
              <a:rPr lang="en-ID" b="1" dirty="0" err="1"/>
              <a:t>Gaji</a:t>
            </a:r>
            <a:r>
              <a:rPr lang="en-ID" b="1" dirty="0"/>
              <a:t>) </a:t>
            </a:r>
            <a:r>
              <a:rPr lang="en-ID" b="1" dirty="0" err="1"/>
              <a:t>lebih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2.000.000?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110F63-1589-C41E-D89C-DC26C0245962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ED863B-A6BA-5890-1F51-26056F8C2CA9}"/>
              </a:ext>
            </a:extLst>
          </p:cNvPr>
          <p:cNvSpPr txBox="1"/>
          <p:nvPr/>
        </p:nvSpPr>
        <p:spPr>
          <a:xfrm>
            <a:off x="1562099" y="24968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8C5465-D556-3430-BE1A-3EC3AD6F18CB}"/>
              </a:ext>
            </a:extLst>
          </p:cNvPr>
          <p:cNvSpPr txBox="1"/>
          <p:nvPr/>
        </p:nvSpPr>
        <p:spPr>
          <a:xfrm>
            <a:off x="1562099" y="302842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4471CA-05D1-EC3E-C9A7-6FE62B9C6CA0}"/>
              </a:ext>
            </a:extLst>
          </p:cNvPr>
          <p:cNvSpPr txBox="1"/>
          <p:nvPr/>
        </p:nvSpPr>
        <p:spPr>
          <a:xfrm>
            <a:off x="1562099" y="3600739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C445C7-4253-65E7-9C02-299DF56130D4}"/>
              </a:ext>
            </a:extLst>
          </p:cNvPr>
          <p:cNvSpPr txBox="1"/>
          <p:nvPr/>
        </p:nvSpPr>
        <p:spPr>
          <a:xfrm>
            <a:off x="1562099" y="419795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  <a:endParaRPr lang="en-ID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07A28F-41EE-26A4-60BA-DFE9DE73AD66}"/>
              </a:ext>
            </a:extLst>
          </p:cNvPr>
          <p:cNvSpPr txBox="1"/>
          <p:nvPr/>
        </p:nvSpPr>
        <p:spPr>
          <a:xfrm>
            <a:off x="1927751" y="192016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Jabatan</a:t>
            </a:r>
            <a:r>
              <a:rPr lang="en-US" sz="1400" b="1" dirty="0"/>
              <a:t> = 'Sales' AND </a:t>
            </a:r>
            <a:r>
              <a:rPr lang="en-US" sz="1400" b="1" dirty="0" err="1"/>
              <a:t>Gaji</a:t>
            </a:r>
            <a:r>
              <a:rPr lang="en-US" sz="1400" b="1" dirty="0"/>
              <a:t> &gt; 2000000;</a:t>
            </a:r>
            <a:endParaRPr lang="en-ID" sz="1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4505E2-463A-179B-B347-2CFAF6340591}"/>
              </a:ext>
            </a:extLst>
          </p:cNvPr>
          <p:cNvSpPr txBox="1"/>
          <p:nvPr/>
        </p:nvSpPr>
        <p:spPr>
          <a:xfrm>
            <a:off x="1927751" y="2554798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Jabatan</a:t>
            </a:r>
            <a:r>
              <a:rPr lang="en-US" sz="1400" b="1" dirty="0"/>
              <a:t> = 'Sales' OR </a:t>
            </a:r>
            <a:r>
              <a:rPr lang="en-US" sz="1400" b="1" dirty="0" err="1"/>
              <a:t>Gaji</a:t>
            </a:r>
            <a:r>
              <a:rPr lang="en-US" sz="1400" b="1" dirty="0"/>
              <a:t> &gt; 2000000;</a:t>
            </a:r>
            <a:endParaRPr lang="en-ID" sz="1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564E53-04B7-7077-5442-7076BCA31828}"/>
              </a:ext>
            </a:extLst>
          </p:cNvPr>
          <p:cNvSpPr txBox="1"/>
          <p:nvPr/>
        </p:nvSpPr>
        <p:spPr>
          <a:xfrm>
            <a:off x="1927751" y="307499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Jabatan</a:t>
            </a:r>
            <a:r>
              <a:rPr lang="en-US" sz="1400" b="1" dirty="0"/>
              <a:t> = 'Sales' AND </a:t>
            </a:r>
            <a:r>
              <a:rPr lang="en-US" sz="1400" b="1" dirty="0" err="1"/>
              <a:t>Gaji</a:t>
            </a:r>
            <a:r>
              <a:rPr lang="en-US" sz="1400" b="1" dirty="0"/>
              <a:t> &gt; 2500000;</a:t>
            </a:r>
            <a:endParaRPr lang="en-ID" sz="1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A73935-B63B-2F23-2BF7-6009E6397276}"/>
              </a:ext>
            </a:extLst>
          </p:cNvPr>
          <p:cNvSpPr txBox="1"/>
          <p:nvPr/>
        </p:nvSpPr>
        <p:spPr>
          <a:xfrm>
            <a:off x="1927751" y="365954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Jabatan</a:t>
            </a:r>
            <a:r>
              <a:rPr lang="en-US" sz="1400" b="1" dirty="0"/>
              <a:t> = 'Sales' AND </a:t>
            </a:r>
            <a:r>
              <a:rPr lang="en-US" sz="1400" b="1" dirty="0" err="1"/>
              <a:t>Gaji</a:t>
            </a:r>
            <a:r>
              <a:rPr lang="en-US" sz="1400" b="1" dirty="0"/>
              <a:t> &gt; 1950000;</a:t>
            </a:r>
            <a:endParaRPr lang="en-ID" sz="1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FAD087-C1B0-0A96-C405-299DEC3B50E3}"/>
              </a:ext>
            </a:extLst>
          </p:cNvPr>
          <p:cNvSpPr txBox="1"/>
          <p:nvPr/>
        </p:nvSpPr>
        <p:spPr>
          <a:xfrm>
            <a:off x="1927751" y="423781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E.SELECT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JK = 'P' AND </a:t>
            </a:r>
            <a:r>
              <a:rPr lang="en-US" sz="1400" b="1" dirty="0" err="1"/>
              <a:t>Gaji</a:t>
            </a:r>
            <a:r>
              <a:rPr lang="en-US" sz="1400" b="1" dirty="0"/>
              <a:t> &gt; 2000000;</a:t>
            </a:r>
            <a:endParaRPr lang="en-ID" sz="1400" b="1" dirty="0"/>
          </a:p>
        </p:txBody>
      </p:sp>
    </p:spTree>
    <p:extLst>
      <p:ext uri="{BB962C8B-B14F-4D97-AF65-F5344CB8AC3E}">
        <p14:creationId xmlns:p14="http://schemas.microsoft.com/office/powerpoint/2010/main" val="179618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05E0B-A4EA-6DA6-B41E-0A02E86F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E569FC-7A13-B605-6B55-DDD379557603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3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7A280487-8418-D08C-E93B-FC8A863BE24E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7B32E27-3E42-6B28-1AB4-E49614740649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2747AF-6E32-D144-99A0-53D14B9B33BF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 err="1"/>
              <a:t>Manakah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query SQL </a:t>
            </a:r>
            <a:r>
              <a:rPr lang="en-ID" b="1" dirty="0" err="1"/>
              <a:t>berikut</a:t>
            </a:r>
            <a:r>
              <a:rPr lang="en-ID" b="1" dirty="0"/>
              <a:t> yang </a:t>
            </a:r>
            <a:r>
              <a:rPr lang="en-ID" b="1" dirty="0" err="1"/>
              <a:t>akan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</a:t>
            </a:r>
            <a:r>
              <a:rPr lang="en-ID" b="1" dirty="0" err="1"/>
              <a:t>nama</a:t>
            </a:r>
            <a:r>
              <a:rPr lang="en-ID" b="1" dirty="0"/>
              <a:t> (</a:t>
            </a:r>
            <a:r>
              <a:rPr lang="en-ID" b="1" dirty="0" err="1"/>
              <a:t>NDep</a:t>
            </a:r>
            <a:r>
              <a:rPr lang="en-ID" b="1" dirty="0"/>
              <a:t>) </a:t>
            </a:r>
            <a:r>
              <a:rPr lang="en-ID" b="1" dirty="0" err="1"/>
              <a:t>pegawai</a:t>
            </a:r>
            <a:r>
              <a:rPr lang="en-ID" b="1" dirty="0"/>
              <a:t> yang </a:t>
            </a:r>
            <a:r>
              <a:rPr lang="en-ID" b="1" dirty="0" err="1"/>
              <a:t>berada</a:t>
            </a:r>
            <a:r>
              <a:rPr lang="en-ID" b="1" dirty="0"/>
              <a:t> di </a:t>
            </a:r>
            <a:r>
              <a:rPr lang="en-ID" b="1" dirty="0" err="1"/>
              <a:t>departemen</a:t>
            </a:r>
            <a:r>
              <a:rPr lang="en-ID" b="1" dirty="0"/>
              <a:t> 'Sales' dan </a:t>
            </a:r>
            <a:r>
              <a:rPr lang="en-ID" b="1" dirty="0" err="1"/>
              <a:t>memiliki</a:t>
            </a:r>
            <a:r>
              <a:rPr lang="en-ID" b="1" dirty="0"/>
              <a:t> </a:t>
            </a:r>
            <a:r>
              <a:rPr lang="en-ID" b="1" dirty="0" err="1"/>
              <a:t>gaji</a:t>
            </a:r>
            <a:r>
              <a:rPr lang="en-ID" b="1" dirty="0"/>
              <a:t> (</a:t>
            </a:r>
            <a:r>
              <a:rPr lang="en-ID" b="1" dirty="0" err="1"/>
              <a:t>Gaji</a:t>
            </a:r>
            <a:r>
              <a:rPr lang="en-ID" b="1" dirty="0"/>
              <a:t>) </a:t>
            </a:r>
            <a:r>
              <a:rPr lang="en-ID" b="1" dirty="0" err="1"/>
              <a:t>lebih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2.000.000?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22B680-1F8D-7437-C341-F3709EC40CBC}"/>
              </a:ext>
            </a:extLst>
          </p:cNvPr>
          <p:cNvSpPr txBox="1"/>
          <p:nvPr/>
        </p:nvSpPr>
        <p:spPr>
          <a:xfrm>
            <a:off x="1562099" y="170921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0B7CF8-6890-E831-8378-0EB5BD1CAC37}"/>
              </a:ext>
            </a:extLst>
          </p:cNvPr>
          <p:cNvSpPr txBox="1"/>
          <p:nvPr/>
        </p:nvSpPr>
        <p:spPr>
          <a:xfrm>
            <a:off x="1927751" y="175527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SELECT </a:t>
            </a:r>
            <a:r>
              <a:rPr lang="en-US" sz="1400" b="1" dirty="0" err="1"/>
              <a:t>NDep</a:t>
            </a:r>
            <a:r>
              <a:rPr lang="en-US" sz="1400" b="1" dirty="0"/>
              <a:t> FROM </a:t>
            </a:r>
            <a:r>
              <a:rPr lang="en-US" sz="1400" b="1" dirty="0" err="1"/>
              <a:t>pegawai</a:t>
            </a:r>
            <a:r>
              <a:rPr lang="en-US" sz="1400" b="1" dirty="0"/>
              <a:t> WHERE </a:t>
            </a:r>
            <a:r>
              <a:rPr lang="en-US" sz="1400" b="1" dirty="0" err="1"/>
              <a:t>Jabatan</a:t>
            </a:r>
            <a:r>
              <a:rPr lang="en-US" sz="1400" b="1" dirty="0"/>
              <a:t> = 'Sales' AND </a:t>
            </a:r>
            <a:r>
              <a:rPr lang="en-US" sz="1400" b="1" dirty="0" err="1"/>
              <a:t>Gaji</a:t>
            </a:r>
            <a:r>
              <a:rPr lang="en-US" sz="1400" b="1" dirty="0"/>
              <a:t> &gt; 2000000;</a:t>
            </a:r>
            <a:endParaRPr lang="en-ID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7E011B-5054-A0D7-6C22-2F25A34700D0}"/>
              </a:ext>
            </a:extLst>
          </p:cNvPr>
          <p:cNvSpPr txBox="1"/>
          <p:nvPr/>
        </p:nvSpPr>
        <p:spPr>
          <a:xfrm>
            <a:off x="1345903" y="2315155"/>
            <a:ext cx="98987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 err="1"/>
              <a:t>Pilihan</a:t>
            </a:r>
            <a:r>
              <a:rPr lang="en-ID" sz="1400" b="1" dirty="0"/>
              <a:t> A </a:t>
            </a:r>
            <a:r>
              <a:rPr lang="en-ID" sz="1400" dirty="0" err="1"/>
              <a:t>benar</a:t>
            </a:r>
            <a:r>
              <a:rPr lang="en-ID" sz="1400" dirty="0"/>
              <a:t> </a:t>
            </a:r>
            <a:r>
              <a:rPr lang="en-ID" sz="1400" dirty="0" err="1"/>
              <a:t>karena</a:t>
            </a:r>
            <a:r>
              <a:rPr lang="en-ID" sz="1400" dirty="0"/>
              <a:t> query </a:t>
            </a:r>
            <a:r>
              <a:rPr lang="en-ID" sz="1400" dirty="0" err="1"/>
              <a:t>ini</a:t>
            </a:r>
            <a:r>
              <a:rPr lang="en-ID" sz="1400" dirty="0"/>
              <a:t> </a:t>
            </a:r>
            <a:r>
              <a:rPr lang="en-ID" sz="1400" dirty="0" err="1"/>
              <a:t>memilih</a:t>
            </a:r>
            <a:r>
              <a:rPr lang="en-ID" sz="1400" dirty="0"/>
              <a:t> </a:t>
            </a:r>
            <a:r>
              <a:rPr lang="en-ID" sz="1400" dirty="0" err="1"/>
              <a:t>pegawai</a:t>
            </a:r>
            <a:r>
              <a:rPr lang="en-ID" sz="1400" dirty="0"/>
              <a:t> yang </a:t>
            </a:r>
            <a:r>
              <a:rPr lang="en-ID" sz="1400" dirty="0" err="1"/>
              <a:t>berjenis</a:t>
            </a:r>
            <a:r>
              <a:rPr lang="en-ID" sz="1400" dirty="0"/>
              <a:t> </a:t>
            </a:r>
            <a:r>
              <a:rPr lang="en-ID" sz="1400" dirty="0" err="1"/>
              <a:t>kelamin</a:t>
            </a:r>
            <a:r>
              <a:rPr lang="en-ID" sz="1400" dirty="0"/>
              <a:t> 'P' (Perempuan) dan </a:t>
            </a:r>
            <a:r>
              <a:rPr lang="en-ID" sz="1400" dirty="0" err="1"/>
              <a:t>memiliki</a:t>
            </a:r>
            <a:r>
              <a:rPr lang="en-ID" sz="1400" dirty="0"/>
              <a:t> </a:t>
            </a:r>
            <a:r>
              <a:rPr lang="en-ID" sz="1400" dirty="0" err="1"/>
              <a:t>gaji</a:t>
            </a:r>
            <a:r>
              <a:rPr lang="en-ID" sz="1400" dirty="0"/>
              <a:t>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2.500.000.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B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mencari</a:t>
            </a:r>
            <a:r>
              <a:rPr lang="en-ID" sz="1400" dirty="0"/>
              <a:t> </a:t>
            </a:r>
            <a:r>
              <a:rPr lang="en-ID" sz="1400" dirty="0" err="1"/>
              <a:t>pegawai</a:t>
            </a:r>
            <a:r>
              <a:rPr lang="en-ID" sz="1400" dirty="0"/>
              <a:t> </a:t>
            </a:r>
            <a:r>
              <a:rPr lang="en-ID" sz="1400" dirty="0" err="1"/>
              <a:t>berjenis</a:t>
            </a:r>
            <a:r>
              <a:rPr lang="en-ID" sz="1400" dirty="0"/>
              <a:t> </a:t>
            </a:r>
            <a:r>
              <a:rPr lang="en-ID" sz="1400" dirty="0" err="1"/>
              <a:t>kelamin</a:t>
            </a:r>
            <a:r>
              <a:rPr lang="en-ID" sz="1400" dirty="0"/>
              <a:t> 'L' (</a:t>
            </a:r>
            <a:r>
              <a:rPr lang="en-ID" sz="1400" dirty="0" err="1"/>
              <a:t>Laki-laki</a:t>
            </a:r>
            <a:r>
              <a:rPr lang="en-ID" sz="1400" dirty="0"/>
              <a:t>).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C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menggunakan</a:t>
            </a:r>
            <a:r>
              <a:rPr lang="en-ID" sz="1400" dirty="0"/>
              <a:t> OR, yang </a:t>
            </a:r>
            <a:r>
              <a:rPr lang="en-ID" sz="1400" dirty="0" err="1"/>
              <a:t>berarti</a:t>
            </a:r>
            <a:r>
              <a:rPr lang="en-ID" sz="1400" dirty="0"/>
              <a:t> </a:t>
            </a:r>
            <a:r>
              <a:rPr lang="en-ID" sz="1400" dirty="0" err="1"/>
              <a:t>akan</a:t>
            </a:r>
            <a:r>
              <a:rPr lang="en-ID" sz="1400" dirty="0"/>
              <a:t> </a:t>
            </a:r>
            <a:r>
              <a:rPr lang="en-ID" sz="1400" dirty="0" err="1"/>
              <a:t>mencakup</a:t>
            </a:r>
            <a:r>
              <a:rPr lang="en-ID" sz="1400" dirty="0"/>
              <a:t> </a:t>
            </a:r>
            <a:r>
              <a:rPr lang="en-ID" sz="1400" dirty="0" err="1"/>
              <a:t>semua</a:t>
            </a:r>
            <a:r>
              <a:rPr lang="en-ID" sz="1400" dirty="0"/>
              <a:t> </a:t>
            </a:r>
            <a:r>
              <a:rPr lang="en-ID" sz="1400" dirty="0" err="1"/>
              <a:t>pegawai</a:t>
            </a:r>
            <a:r>
              <a:rPr lang="en-ID" sz="1400" dirty="0"/>
              <a:t> </a:t>
            </a:r>
            <a:r>
              <a:rPr lang="en-ID" sz="1400" dirty="0" err="1"/>
              <a:t>berjenis</a:t>
            </a:r>
            <a:r>
              <a:rPr lang="en-ID" sz="1400" dirty="0"/>
              <a:t> </a:t>
            </a:r>
            <a:r>
              <a:rPr lang="en-ID" sz="1400" dirty="0" err="1"/>
              <a:t>kelamin</a:t>
            </a:r>
            <a:r>
              <a:rPr lang="en-ID" sz="1400" dirty="0"/>
              <a:t> 'P' </a:t>
            </a:r>
            <a:r>
              <a:rPr lang="en-ID" sz="1400" dirty="0" err="1"/>
              <a:t>atau</a:t>
            </a:r>
            <a:r>
              <a:rPr lang="en-ID" sz="1400" dirty="0"/>
              <a:t> </a:t>
            </a:r>
            <a:r>
              <a:rPr lang="en-ID" sz="1400" dirty="0" err="1"/>
              <a:t>siapa</a:t>
            </a:r>
            <a:r>
              <a:rPr lang="en-ID" sz="1400" dirty="0"/>
              <a:t> pun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gaji</a:t>
            </a:r>
            <a:r>
              <a:rPr lang="en-ID" sz="1400" dirty="0"/>
              <a:t>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2.500.000, </a:t>
            </a:r>
            <a:r>
              <a:rPr lang="en-ID" sz="1400" dirty="0" err="1"/>
              <a:t>bukan</a:t>
            </a:r>
            <a:r>
              <a:rPr lang="en-ID" sz="1400" dirty="0"/>
              <a:t> </a:t>
            </a:r>
            <a:r>
              <a:rPr lang="en-ID" sz="1400" dirty="0" err="1"/>
              <a:t>hanya</a:t>
            </a:r>
            <a:r>
              <a:rPr lang="en-ID" sz="1400" dirty="0"/>
              <a:t> yang </a:t>
            </a:r>
            <a:r>
              <a:rPr lang="en-ID" sz="1400" dirty="0" err="1"/>
              <a:t>memenuhi</a:t>
            </a:r>
            <a:r>
              <a:rPr lang="en-ID" sz="1400" dirty="0"/>
              <a:t> </a:t>
            </a:r>
            <a:r>
              <a:rPr lang="en-ID" sz="1400" dirty="0" err="1"/>
              <a:t>kedua</a:t>
            </a:r>
            <a:r>
              <a:rPr lang="en-ID" sz="1400" dirty="0"/>
              <a:t> </a:t>
            </a:r>
            <a:r>
              <a:rPr lang="en-ID" sz="1400" dirty="0" err="1"/>
              <a:t>syarat</a:t>
            </a:r>
            <a:r>
              <a:rPr lang="en-ID" sz="1400" dirty="0"/>
              <a:t>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D </a:t>
            </a:r>
            <a:r>
              <a:rPr lang="en-ID" sz="1400" dirty="0"/>
              <a:t>salah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menggunakan</a:t>
            </a:r>
            <a:r>
              <a:rPr lang="en-ID" sz="1400" dirty="0"/>
              <a:t> &gt;=, yang </a:t>
            </a:r>
            <a:r>
              <a:rPr lang="en-ID" sz="1400" dirty="0" err="1"/>
              <a:t>berarti</a:t>
            </a:r>
            <a:r>
              <a:rPr lang="en-ID" sz="1400" dirty="0"/>
              <a:t> </a:t>
            </a:r>
            <a:r>
              <a:rPr lang="en-ID" sz="1400" dirty="0" err="1"/>
              <a:t>termasuk</a:t>
            </a:r>
            <a:r>
              <a:rPr lang="en-ID" sz="1400" dirty="0"/>
              <a:t> 2.500.000, </a:t>
            </a:r>
            <a:r>
              <a:rPr lang="en-ID" sz="1400" dirty="0" err="1"/>
              <a:t>bukan</a:t>
            </a:r>
            <a:r>
              <a:rPr lang="en-ID" sz="1400" dirty="0"/>
              <a:t>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2.500.000.</a:t>
            </a:r>
          </a:p>
          <a:p>
            <a:r>
              <a:rPr lang="en-ID" sz="1400" b="1" dirty="0" err="1"/>
              <a:t>Pilihan</a:t>
            </a:r>
            <a:r>
              <a:rPr lang="en-ID" sz="1400" b="1" dirty="0"/>
              <a:t> E</a:t>
            </a:r>
            <a:r>
              <a:rPr lang="en-ID" sz="1400" dirty="0"/>
              <a:t> salah </a:t>
            </a:r>
            <a:r>
              <a:rPr lang="en-ID" sz="1400" dirty="0" err="1"/>
              <a:t>karena</a:t>
            </a:r>
            <a:r>
              <a:rPr lang="en-ID" sz="1400" dirty="0"/>
              <a:t> </a:t>
            </a:r>
            <a:r>
              <a:rPr lang="en-ID" sz="1400" dirty="0" err="1"/>
              <a:t>menetapkan</a:t>
            </a:r>
            <a:r>
              <a:rPr lang="en-ID" sz="1400" dirty="0"/>
              <a:t> </a:t>
            </a:r>
            <a:r>
              <a:rPr lang="en-ID" sz="1400" dirty="0" err="1"/>
              <a:t>gaji</a:t>
            </a:r>
            <a:r>
              <a:rPr lang="en-ID" sz="1400" dirty="0"/>
              <a:t>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2.000.000, </a:t>
            </a:r>
            <a:r>
              <a:rPr lang="en-ID" sz="1400" dirty="0" err="1"/>
              <a:t>bukan</a:t>
            </a:r>
            <a:r>
              <a:rPr lang="en-ID" sz="1400" dirty="0"/>
              <a:t> 2.500.000.</a:t>
            </a:r>
          </a:p>
        </p:txBody>
      </p:sp>
    </p:spTree>
    <p:extLst>
      <p:ext uri="{BB962C8B-B14F-4D97-AF65-F5344CB8AC3E}">
        <p14:creationId xmlns:p14="http://schemas.microsoft.com/office/powerpoint/2010/main" val="2632655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558DF4-C875-046C-B2F8-54EF5B4C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25C331-1CDE-AE6D-7F75-14A146D2862B}"/>
              </a:ext>
            </a:extLst>
          </p:cNvPr>
          <p:cNvSpPr/>
          <p:nvPr/>
        </p:nvSpPr>
        <p:spPr>
          <a:xfrm>
            <a:off x="4702629" y="294567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Soal</a:t>
            </a:r>
            <a:r>
              <a:rPr lang="en-US" b="1" dirty="0">
                <a:solidFill>
                  <a:schemeClr val="tx1"/>
                </a:solidFill>
              </a:rPr>
              <a:t> 4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C7B2985D-3C16-D181-71E0-9BF3BA26293D}"/>
              </a:ext>
            </a:extLst>
          </p:cNvPr>
          <p:cNvSpPr/>
          <p:nvPr/>
        </p:nvSpPr>
        <p:spPr>
          <a:xfrm>
            <a:off x="8461829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Jawaban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8B42A192-6A94-F3BD-89E1-107FA8A9C647}"/>
              </a:ext>
            </a:extLst>
          </p:cNvPr>
          <p:cNvSpPr/>
          <p:nvPr/>
        </p:nvSpPr>
        <p:spPr>
          <a:xfrm>
            <a:off x="827315" y="5504542"/>
            <a:ext cx="2975428" cy="4209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C0CB79C-D4E5-CC67-0B69-BF2AFB09BA17}"/>
              </a:ext>
            </a:extLst>
          </p:cNvPr>
          <p:cNvSpPr/>
          <p:nvPr/>
        </p:nvSpPr>
        <p:spPr>
          <a:xfrm>
            <a:off x="827315" y="838200"/>
            <a:ext cx="10609942" cy="439419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93EB30-6DFF-AE56-0280-6AD571BBC5FD}"/>
              </a:ext>
            </a:extLst>
          </p:cNvPr>
          <p:cNvSpPr txBox="1"/>
          <p:nvPr/>
        </p:nvSpPr>
        <p:spPr>
          <a:xfrm>
            <a:off x="1146627" y="1107623"/>
            <a:ext cx="989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dirty="0"/>
              <a:t>Query </a:t>
            </a:r>
            <a:r>
              <a:rPr lang="en-ID" b="1" dirty="0" err="1"/>
              <a:t>berikut</a:t>
            </a:r>
            <a:r>
              <a:rPr lang="en-ID" b="1" dirty="0"/>
              <a:t> </a:t>
            </a:r>
            <a:r>
              <a:rPr lang="en-ID" b="1" dirty="0" err="1"/>
              <a:t>digunakan</a:t>
            </a:r>
            <a:r>
              <a:rPr lang="en-ID" b="1" dirty="0"/>
              <a:t>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mendapatkan</a:t>
            </a:r>
            <a:r>
              <a:rPr lang="en-ID" b="1" dirty="0"/>
              <a:t> rata-rata </a:t>
            </a:r>
            <a:r>
              <a:rPr lang="en-ID" b="1" dirty="0" err="1"/>
              <a:t>gaji</a:t>
            </a:r>
            <a:r>
              <a:rPr lang="en-ID" b="1" dirty="0"/>
              <a:t> per </a:t>
            </a:r>
            <a:r>
              <a:rPr lang="en-ID" b="1" dirty="0" err="1"/>
              <a:t>departemen</a:t>
            </a:r>
            <a:r>
              <a:rPr lang="en-ID" b="1" dirty="0"/>
              <a:t>. Query </a:t>
            </a:r>
            <a:r>
              <a:rPr lang="en-ID" b="1" dirty="0" err="1"/>
              <a:t>manakah</a:t>
            </a:r>
            <a:r>
              <a:rPr lang="en-ID" b="1" dirty="0"/>
              <a:t> yang </a:t>
            </a:r>
            <a:r>
              <a:rPr lang="en-ID" b="1" dirty="0" err="1"/>
              <a:t>benar</a:t>
            </a:r>
            <a:r>
              <a:rPr lang="en-ID" b="1" dirty="0"/>
              <a:t>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menampilkan</a:t>
            </a:r>
            <a:r>
              <a:rPr lang="en-ID" b="1" dirty="0"/>
              <a:t> </a:t>
            </a:r>
            <a:r>
              <a:rPr lang="en-ID" b="1" dirty="0" err="1"/>
              <a:t>departemen</a:t>
            </a:r>
            <a:r>
              <a:rPr lang="en-ID" b="1" dirty="0"/>
              <a:t> </a:t>
            </a:r>
            <a:r>
              <a:rPr lang="en-ID" b="1" dirty="0" err="1"/>
              <a:t>dengan</a:t>
            </a:r>
            <a:r>
              <a:rPr lang="en-ID" b="1" dirty="0"/>
              <a:t> rata-rata </a:t>
            </a:r>
            <a:r>
              <a:rPr lang="en-ID" b="1" dirty="0" err="1"/>
              <a:t>gaji</a:t>
            </a:r>
            <a:r>
              <a:rPr lang="en-ID" b="1" dirty="0"/>
              <a:t> </a:t>
            </a:r>
            <a:r>
              <a:rPr lang="en-ID" b="1" dirty="0" err="1"/>
              <a:t>lebih</a:t>
            </a:r>
            <a:r>
              <a:rPr lang="en-ID" b="1" dirty="0"/>
              <a:t> </a:t>
            </a:r>
            <a:r>
              <a:rPr lang="en-ID" b="1" dirty="0" err="1"/>
              <a:t>dari</a:t>
            </a:r>
            <a:r>
              <a:rPr lang="en-ID" b="1" dirty="0"/>
              <a:t> 5000?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17460A-EAF0-551B-3CF7-F99E838F53EF}"/>
              </a:ext>
            </a:extLst>
          </p:cNvPr>
          <p:cNvSpPr txBox="1"/>
          <p:nvPr/>
        </p:nvSpPr>
        <p:spPr>
          <a:xfrm>
            <a:off x="1562099" y="18741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  <a:endParaRPr lang="en-ID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C1B2A5-F3E4-CF4D-AB32-5E86E46BFE79}"/>
              </a:ext>
            </a:extLst>
          </p:cNvPr>
          <p:cNvSpPr txBox="1"/>
          <p:nvPr/>
        </p:nvSpPr>
        <p:spPr>
          <a:xfrm>
            <a:off x="1562099" y="249680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  <a:endParaRPr lang="en-ID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54689F-775A-688A-28C5-05DFF892D322}"/>
              </a:ext>
            </a:extLst>
          </p:cNvPr>
          <p:cNvSpPr txBox="1"/>
          <p:nvPr/>
        </p:nvSpPr>
        <p:spPr>
          <a:xfrm>
            <a:off x="1562099" y="3028427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  <a:endParaRPr lang="en-ID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75F7E9-F64F-67BA-0E5E-E2D7D959F2AC}"/>
              </a:ext>
            </a:extLst>
          </p:cNvPr>
          <p:cNvSpPr txBox="1"/>
          <p:nvPr/>
        </p:nvSpPr>
        <p:spPr>
          <a:xfrm>
            <a:off x="1562099" y="3600739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  <a:endParaRPr lang="en-ID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A01E7F-D4CB-9CA8-0790-A6E08842A71B}"/>
              </a:ext>
            </a:extLst>
          </p:cNvPr>
          <p:cNvSpPr txBox="1"/>
          <p:nvPr/>
        </p:nvSpPr>
        <p:spPr>
          <a:xfrm>
            <a:off x="1562099" y="4197950"/>
            <a:ext cx="45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  <a:endParaRPr lang="en-ID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984330-CC85-FB4E-00FB-67BF714CB99F}"/>
              </a:ext>
            </a:extLst>
          </p:cNvPr>
          <p:cNvSpPr txBox="1"/>
          <p:nvPr/>
        </p:nvSpPr>
        <p:spPr>
          <a:xfrm>
            <a:off x="1927751" y="1815914"/>
            <a:ext cx="9436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departemen</a:t>
            </a:r>
            <a:r>
              <a:rPr lang="en-ID" sz="1400" b="1" dirty="0"/>
              <a:t>, AVG(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karyawan</a:t>
            </a:r>
            <a:r>
              <a:rPr lang="en-ID" sz="1400" b="1" dirty="0"/>
              <a:t> GROUP BY </a:t>
            </a:r>
            <a:r>
              <a:rPr lang="en-ID" sz="1400" b="1" dirty="0" err="1"/>
              <a:t>departemen</a:t>
            </a:r>
            <a:r>
              <a:rPr lang="en-ID" sz="1400" b="1" dirty="0"/>
              <a:t> HAVING AVG(</a:t>
            </a:r>
            <a:r>
              <a:rPr lang="en-ID" sz="1400" b="1" dirty="0" err="1"/>
              <a:t>gaji</a:t>
            </a:r>
            <a:r>
              <a:rPr lang="en-ID" sz="1400" b="1" dirty="0"/>
              <a:t>) &gt; 5000;Penjelasan: </a:t>
            </a:r>
            <a:r>
              <a:rPr lang="en-ID" sz="1400" b="1" dirty="0" err="1"/>
              <a:t>Ini</a:t>
            </a:r>
            <a:r>
              <a:rPr lang="en-ID" sz="1400" b="1" dirty="0"/>
              <a:t> </a:t>
            </a:r>
            <a:r>
              <a:rPr lang="en-ID" sz="1400" b="1" dirty="0" err="1"/>
              <a:t>benar</a:t>
            </a:r>
            <a:r>
              <a:rPr lang="en-ID" sz="1400" b="1" dirty="0"/>
              <a:t> </a:t>
            </a:r>
            <a:r>
              <a:rPr lang="en-ID" sz="1400" b="1" dirty="0" err="1"/>
              <a:t>karena</a:t>
            </a:r>
            <a:r>
              <a:rPr lang="en-ID" sz="1400" b="1" dirty="0"/>
              <a:t> 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</a:t>
            </a:r>
            <a:r>
              <a:rPr lang="en-ID" sz="1400" b="1" dirty="0" err="1"/>
              <a:t>hasil</a:t>
            </a:r>
            <a:r>
              <a:rPr lang="en-ID" sz="1400" b="1" dirty="0"/>
              <a:t> </a:t>
            </a:r>
            <a:r>
              <a:rPr lang="en-ID" sz="1400" b="1" dirty="0" err="1"/>
              <a:t>agregasi</a:t>
            </a:r>
            <a:r>
              <a:rPr lang="en-ID" sz="1400" b="1" dirty="0"/>
              <a:t> </a:t>
            </a:r>
            <a:r>
              <a:rPr lang="en-ID" sz="1400" b="1" dirty="0" err="1"/>
              <a:t>setelah</a:t>
            </a:r>
            <a:r>
              <a:rPr lang="en-ID" sz="1400" b="1" dirty="0"/>
              <a:t> GROUP BY.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725BBE-DF36-FAAA-DD9A-72A785F6D914}"/>
              </a:ext>
            </a:extLst>
          </p:cNvPr>
          <p:cNvSpPr txBox="1"/>
          <p:nvPr/>
        </p:nvSpPr>
        <p:spPr>
          <a:xfrm>
            <a:off x="1927751" y="2494838"/>
            <a:ext cx="9436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departemen</a:t>
            </a:r>
            <a:r>
              <a:rPr lang="en-ID" sz="1400" b="1" dirty="0"/>
              <a:t>, AVG(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karyawan</a:t>
            </a:r>
            <a:r>
              <a:rPr lang="en-ID" sz="1400" b="1" dirty="0"/>
              <a:t> GROUP BY </a:t>
            </a:r>
            <a:r>
              <a:rPr lang="en-ID" sz="1400" b="1" dirty="0" err="1"/>
              <a:t>departemen</a:t>
            </a:r>
            <a:r>
              <a:rPr lang="en-ID" sz="1400" b="1" dirty="0"/>
              <a:t> WHERE AVG(</a:t>
            </a:r>
            <a:r>
              <a:rPr lang="en-ID" sz="1400" b="1" dirty="0" err="1"/>
              <a:t>gaji</a:t>
            </a:r>
            <a:r>
              <a:rPr lang="en-ID" sz="1400" b="1" dirty="0"/>
              <a:t>) &gt; 5000;Penjelasan: Salah </a:t>
            </a:r>
            <a:r>
              <a:rPr lang="en-ID" sz="1400" b="1" dirty="0" err="1"/>
              <a:t>karena</a:t>
            </a:r>
            <a:r>
              <a:rPr lang="en-ID" sz="1400" b="1" dirty="0"/>
              <a:t> WHERE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untuk</a:t>
            </a:r>
            <a:r>
              <a:rPr lang="en-ID" sz="1400" b="1" dirty="0"/>
              <a:t> </a:t>
            </a:r>
            <a:r>
              <a:rPr lang="en-ID" sz="1400" b="1" dirty="0" err="1"/>
              <a:t>menyaring</a:t>
            </a:r>
            <a:r>
              <a:rPr lang="en-ID" sz="1400" b="1" dirty="0"/>
              <a:t> baris </a:t>
            </a:r>
            <a:r>
              <a:rPr lang="en-ID" sz="1400" b="1" dirty="0" err="1"/>
              <a:t>sebelum</a:t>
            </a:r>
            <a:r>
              <a:rPr lang="en-ID" sz="1400" b="1" dirty="0"/>
              <a:t> </a:t>
            </a:r>
            <a:r>
              <a:rPr lang="en-ID" sz="1400" b="1" dirty="0" err="1"/>
              <a:t>agregasi</a:t>
            </a:r>
            <a:r>
              <a:rPr lang="en-ID" sz="1400" b="1" dirty="0"/>
              <a:t>, </a:t>
            </a:r>
            <a:r>
              <a:rPr lang="en-ID" sz="1400" b="1" dirty="0" err="1"/>
              <a:t>sedangkan</a:t>
            </a:r>
            <a:r>
              <a:rPr lang="en-ID" sz="1400" b="1" dirty="0"/>
              <a:t> HAVING </a:t>
            </a:r>
            <a:r>
              <a:rPr lang="en-ID" sz="1400" b="1" dirty="0" err="1"/>
              <a:t>digunakan</a:t>
            </a:r>
            <a:r>
              <a:rPr lang="en-ID" sz="1400" b="1" dirty="0"/>
              <a:t> </a:t>
            </a:r>
            <a:r>
              <a:rPr lang="en-ID" sz="1400" b="1" dirty="0" err="1"/>
              <a:t>setelah</a:t>
            </a:r>
            <a:r>
              <a:rPr lang="en-ID" sz="1400" b="1" dirty="0"/>
              <a:t> </a:t>
            </a:r>
            <a:r>
              <a:rPr lang="en-ID" sz="1400" b="1" dirty="0" err="1"/>
              <a:t>agregasi</a:t>
            </a:r>
            <a:r>
              <a:rPr lang="en-ID" sz="1400" b="1" dirty="0"/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EAA4FE-8946-C8D3-95EF-6CFA81597C32}"/>
              </a:ext>
            </a:extLst>
          </p:cNvPr>
          <p:cNvSpPr txBox="1"/>
          <p:nvPr/>
        </p:nvSpPr>
        <p:spPr>
          <a:xfrm>
            <a:off x="1927751" y="3089982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departemen</a:t>
            </a:r>
            <a:r>
              <a:rPr lang="en-ID" sz="1400" b="1" dirty="0"/>
              <a:t>, AVG(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karyawan</a:t>
            </a:r>
            <a:r>
              <a:rPr lang="en-ID" sz="1400" b="1" dirty="0"/>
              <a:t> HAVING AVG(</a:t>
            </a:r>
            <a:r>
              <a:rPr lang="en-ID" sz="1400" b="1" dirty="0" err="1"/>
              <a:t>gaji</a:t>
            </a:r>
            <a:r>
              <a:rPr lang="en-ID" sz="1400" b="1" dirty="0"/>
              <a:t>) &gt; 5000 GROUP BY </a:t>
            </a:r>
            <a:r>
              <a:rPr lang="en-ID" sz="1400" b="1" dirty="0" err="1"/>
              <a:t>departemen</a:t>
            </a:r>
            <a:r>
              <a:rPr lang="en-ID" sz="1400" b="1" dirty="0"/>
              <a:t>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0E4622-F410-14FB-6B54-186D767AF3B7}"/>
              </a:ext>
            </a:extLst>
          </p:cNvPr>
          <p:cNvSpPr txBox="1"/>
          <p:nvPr/>
        </p:nvSpPr>
        <p:spPr>
          <a:xfrm>
            <a:off x="1927751" y="365954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departemen</a:t>
            </a:r>
            <a:r>
              <a:rPr lang="en-ID" sz="1400" b="1" dirty="0"/>
              <a:t>, AVG(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karyawan</a:t>
            </a:r>
            <a:r>
              <a:rPr lang="en-ID" sz="1400" b="1" dirty="0"/>
              <a:t> GROUP BY </a:t>
            </a:r>
            <a:r>
              <a:rPr lang="en-ID" sz="1400" b="1" dirty="0" err="1"/>
              <a:t>departemen</a:t>
            </a:r>
            <a:r>
              <a:rPr lang="en-ID" sz="1400" b="1" dirty="0"/>
              <a:t> WHERE AVG(</a:t>
            </a:r>
            <a:r>
              <a:rPr lang="en-ID" sz="1400" b="1" dirty="0" err="1"/>
              <a:t>gaji</a:t>
            </a:r>
            <a:r>
              <a:rPr lang="en-ID" sz="1400" b="1" dirty="0"/>
              <a:t>) &gt; 5000;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53223B-2114-FF35-8265-180D6CD6427C}"/>
              </a:ext>
            </a:extLst>
          </p:cNvPr>
          <p:cNvSpPr txBox="1"/>
          <p:nvPr/>
        </p:nvSpPr>
        <p:spPr>
          <a:xfrm>
            <a:off x="1927751" y="4237815"/>
            <a:ext cx="9436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/>
              <a:t>SELECT </a:t>
            </a:r>
            <a:r>
              <a:rPr lang="en-ID" sz="1400" b="1" dirty="0" err="1"/>
              <a:t>departemen</a:t>
            </a:r>
            <a:r>
              <a:rPr lang="en-ID" sz="1400" b="1" dirty="0"/>
              <a:t>, AVG(</a:t>
            </a:r>
            <a:r>
              <a:rPr lang="en-ID" sz="1400" b="1" dirty="0" err="1"/>
              <a:t>gaji</a:t>
            </a:r>
            <a:r>
              <a:rPr lang="en-ID" sz="1400" b="1" dirty="0"/>
              <a:t>) FROM </a:t>
            </a:r>
            <a:r>
              <a:rPr lang="en-ID" sz="1400" b="1" dirty="0" err="1"/>
              <a:t>karyawan</a:t>
            </a:r>
            <a:r>
              <a:rPr lang="en-ID" sz="1400" b="1" dirty="0"/>
              <a:t> WHERE AVG(</a:t>
            </a:r>
            <a:r>
              <a:rPr lang="en-ID" sz="1400" b="1" dirty="0" err="1"/>
              <a:t>gaji</a:t>
            </a:r>
            <a:r>
              <a:rPr lang="en-ID" sz="1400" b="1" dirty="0"/>
              <a:t>) &gt; 5000 GROUP BY </a:t>
            </a:r>
            <a:r>
              <a:rPr lang="en-ID" sz="1400" b="1" dirty="0" err="1"/>
              <a:t>departemen</a:t>
            </a:r>
            <a:r>
              <a:rPr lang="en-ID" sz="1400" b="1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93582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2433</Words>
  <Application>Microsoft Office PowerPoint</Application>
  <PresentationFormat>Widescreen</PresentationFormat>
  <Paragraphs>245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Arial Black</vt:lpstr>
      <vt:lpstr>Bahnschrift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Noir Nero</dc:creator>
  <cp:lastModifiedBy>Noir Nero</cp:lastModifiedBy>
  <cp:revision>5</cp:revision>
  <dcterms:created xsi:type="dcterms:W3CDTF">2024-08-28T15:09:06Z</dcterms:created>
  <dcterms:modified xsi:type="dcterms:W3CDTF">2024-08-29T06:34:50Z</dcterms:modified>
</cp:coreProperties>
</file>

<file path=docProps/thumbnail.jpeg>
</file>